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22.png" ContentType="image/png"/>
  <Override PartName="/ppt/media/image16.png" ContentType="image/png"/>
  <Override PartName="/ppt/media/image7.png" ContentType="image/png"/>
  <Override PartName="/ppt/media/hdphoto5.wdp" ContentType="image/vnd.ms-photo"/>
  <Override PartName="/ppt/media/image17.png" ContentType="image/png"/>
  <Override PartName="/ppt/media/image20.png" ContentType="image/png"/>
  <Override PartName="/ppt/media/image18.png" ContentType="image/png"/>
  <Override PartName="/ppt/media/image9.png" ContentType="image/png"/>
  <Override PartName="/ppt/media/hdphoto2.wdp" ContentType="image/vnd.ms-photo"/>
  <Override PartName="/ppt/media/image4.png" ContentType="image/png"/>
  <Override PartName="/ppt/media/hdphoto6.wdp" ContentType="image/vnd.ms-photo"/>
  <Override PartName="/ppt/media/image13.jpeg" ContentType="image/jpeg"/>
  <Override PartName="/ppt/media/image6.png" ContentType="image/png"/>
  <Override PartName="/ppt/media/hdphoto4.wdp" ContentType="image/vnd.ms-photo"/>
  <Override PartName="/ppt/media/image3.jpeg" ContentType="image/jpeg"/>
  <Override PartName="/ppt/media/image25.jpeg" ContentType="image/jpeg"/>
  <Override PartName="/ppt/media/image24.png" ContentType="image/png"/>
  <Override PartName="/ppt/media/hdphoto1.wdp" ContentType="image/vnd.ms-photo"/>
  <Override PartName="/ppt/media/image12.png" ContentType="image/png"/>
  <Override PartName="/ppt/media/image5.jpeg" ContentType="image/jpeg"/>
  <Override PartName="/ppt/media/image2.png" ContentType="image/png"/>
  <Override PartName="/ppt/media/image11.png" ContentType="image/png"/>
  <Override PartName="/ppt/media/image1.jpeg" ContentType="image/jpeg"/>
  <Override PartName="/ppt/media/image10.png" ContentType="image/png"/>
  <Override PartName="/ppt/media/image8.png" ContentType="image/png"/>
  <Override PartName="/ppt/media/image14.jpeg" ContentType="image/jpeg"/>
  <Override PartName="/ppt/media/image23.png" ContentType="image/png"/>
  <Override PartName="/ppt/media/image15.jpeg" ContentType="image/jpeg"/>
  <Override PartName="/ppt/media/image19.png" ContentType="image/png"/>
  <Override PartName="/ppt/media/image21.jpeg" ContentType="image/jpeg"/>
  <Override PartName="/ppt/media/hdphoto3.wdp" ContentType="image/vnd.ms-photo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F254F4-4A39-4D09-92C1-D19E2DE2308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6C1DE56-BD70-490A-9F2B-60AF2179EFE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FCDF82AA-2678-4EA1-829B-D8F8B4AA3E3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C985F7A-3576-494F-A331-7BBBE12225A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724F99B-9D12-4CC7-8C25-09DF8DF0050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18459A6-EF67-4BC4-AE40-4F31B9B795B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817B7DF-26D5-482B-8152-651383804B4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2E9228F-055A-443C-A130-52E9C2B61EB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0A5C2D6-349D-4DE2-AEB7-5DB7AE11515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34CDDE88-DE93-41E6-B5A2-A08B6912988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6A9B9D76-607E-4A02-9333-7AC5AB4A2D8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6BE6B73-8333-4891-A0A3-F61CE9B30E71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맑은 고딕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51B321D-123F-4F40-BF2D-EECEF87B7075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맑은 고딕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0078A78-06CA-486B-97BC-4E8D931E67E5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맑은 고딕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6FBEDF7-8F6D-4DC9-8609-F23D38B043F9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맑은 고딕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0E82964-831C-454C-8D18-D130DCC564CD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맑은 고딕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5F48BB0-A08E-414F-BFC6-90922873A3DB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맑은 고딕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F0BA4A8-B15D-4B2B-98AB-B7EC50DB3CE4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맑은 고딕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46F6CAA-EB49-4028-B699-99F7CEAD5B65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맑은 고딕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B239612-E10C-40CD-8001-2E7A941E4C89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맑은 고딕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7CDAA28-224F-45EA-8E46-E0B4D9C018AB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맑은 고딕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맑은 고딕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6156362-5CC0-4DB7-B927-FFDE96D43E68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맑은 고딕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microsoft.com/office/2007/relationships/hdphoto" Target="../media/hdphoto2.wdp"/><Relationship Id="rId4" Type="http://schemas.openxmlformats.org/officeDocument/2006/relationships/image" Target="../media/image7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3.wdp"/><Relationship Id="rId8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microsoft.com/office/2007/relationships/hdphoto" Target="../media/hdphoto4.wdp"/><Relationship Id="rId7" Type="http://schemas.openxmlformats.org/officeDocument/2006/relationships/image" Target="../media/image8.png"/><Relationship Id="rId8" Type="http://schemas.microsoft.com/office/2007/relationships/hdphoto" Target="../media/hdphoto5.wdp"/><Relationship Id="rId9" Type="http://schemas.openxmlformats.org/officeDocument/2006/relationships/image" Target="../media/image7.png"/><Relationship Id="rId10" Type="http://schemas.openxmlformats.org/officeDocument/2006/relationships/image" Target="../media/image9.png"/><Relationship Id="rId11" Type="http://schemas.microsoft.com/office/2007/relationships/hdphoto" Target="../media/hdphoto6.wdp"/><Relationship Id="rId12" Type="http://schemas.openxmlformats.org/officeDocument/2006/relationships/image" Target="../media/image10.png"/><Relationship Id="rId13" Type="http://schemas.openxmlformats.org/officeDocument/2006/relationships/image" Target="../media/image10.png"/><Relationship Id="rId14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jpeg"/><Relationship Id="rId4" Type="http://schemas.openxmlformats.org/officeDocument/2006/relationships/image" Target="../media/image10.pn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jpe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jpeg"/><Relationship Id="rId7" Type="http://schemas.openxmlformats.org/officeDocument/2006/relationships/image" Target="../media/image25.jpeg"/><Relationship Id="rId8" Type="http://schemas.openxmlformats.org/officeDocument/2006/relationships/image" Target="../media/image25.jpeg"/><Relationship Id="rId9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.jpe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.jpeg"/><Relationship Id="rId3" Type="http://schemas.openxmlformats.org/officeDocument/2006/relationships/image" Target="../media/image3.jpeg"/><Relationship Id="rId4" Type="http://schemas.openxmlformats.org/officeDocument/2006/relationships/image" Target="../media/image1.jpeg"/><Relationship Id="rId5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1.jpeg"/><Relationship Id="rId3" Type="http://schemas.openxmlformats.org/officeDocument/2006/relationships/image" Target="../media/image3.jpeg"/><Relationship Id="rId4" Type="http://schemas.openxmlformats.org/officeDocument/2006/relationships/image" Target="../media/image1.jpe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microsoft.com/office/2007/relationships/hdphoto" Target="../media/hdphoto1.wdp"/><Relationship Id="rId8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.jpeg"/><Relationship Id="rId3" Type="http://schemas.openxmlformats.org/officeDocument/2006/relationships/image" Target="../media/image3.jpe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0"/>
          <p:cNvSpPr/>
          <p:nvPr/>
        </p:nvSpPr>
        <p:spPr>
          <a:xfrm>
            <a:off x="4012200" y="1878480"/>
            <a:ext cx="5430600" cy="375480"/>
          </a:xfrm>
          <a:prstGeom prst="roundRect">
            <a:avLst>
              <a:gd name="adj" fmla="val 16667"/>
            </a:avLst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Goal 2: Incorporate physical constraints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Right Arrow 9"/>
          <p:cNvSpPr/>
          <p:nvPr/>
        </p:nvSpPr>
        <p:spPr>
          <a:xfrm>
            <a:off x="3981240" y="2520000"/>
            <a:ext cx="5580720" cy="337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52" name="Rounded Rectangle 1"/>
          <p:cNvSpPr/>
          <p:nvPr/>
        </p:nvSpPr>
        <p:spPr>
          <a:xfrm>
            <a:off x="565200" y="1850400"/>
            <a:ext cx="3202200" cy="965880"/>
          </a:xfrm>
          <a:prstGeom prst="roundRect">
            <a:avLst>
              <a:gd name="adj" fmla="val 16667"/>
            </a:avLst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Goal 1: 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Develop generative surrogate model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TextBox 33"/>
          <p:cNvSpPr/>
          <p:nvPr/>
        </p:nvSpPr>
        <p:spPr>
          <a:xfrm>
            <a:off x="3879000" y="2248200"/>
            <a:ext cx="5607000" cy="348840"/>
          </a:xfrm>
          <a:prstGeom prst="rect">
            <a:avLst/>
          </a:prstGeom>
          <a:noFill/>
          <a:ln w="1905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700" spc="-1" strike="noStrike">
                <a:solidFill>
                  <a:schemeClr val="dk1"/>
                </a:solidFill>
                <a:latin typeface="Arial"/>
              </a:rPr>
              <a:t>Explicitly add </a:t>
            </a:r>
            <a:r>
              <a:rPr b="1" lang="en-US" sz="1700" spc="-1" strike="noStrike">
                <a:solidFill>
                  <a:schemeClr val="dk1"/>
                </a:solidFill>
                <a:latin typeface="Arial"/>
              </a:rPr>
              <a:t>constraints</a:t>
            </a:r>
            <a:r>
              <a:rPr b="0" lang="en-US" sz="1700" spc="-1" strike="noStrike">
                <a:solidFill>
                  <a:schemeClr val="dk1"/>
                </a:solidFill>
                <a:latin typeface="Arial"/>
              </a:rPr>
              <a:t> during training and prediction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TextBox 37"/>
          <p:cNvSpPr/>
          <p:nvPr/>
        </p:nvSpPr>
        <p:spPr>
          <a:xfrm>
            <a:off x="3813120" y="3211920"/>
            <a:ext cx="5867640" cy="348840"/>
          </a:xfrm>
          <a:prstGeom prst="rect">
            <a:avLst/>
          </a:prstGeom>
          <a:noFill/>
          <a:ln w="1905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700" spc="-1" strike="noStrike">
                <a:solidFill>
                  <a:schemeClr val="dk1"/>
                </a:solidFill>
                <a:latin typeface="Arial"/>
              </a:rPr>
              <a:t>Integrate </a:t>
            </a:r>
            <a:r>
              <a:rPr b="1" lang="en-US" sz="1700" spc="-1" strike="noStrike">
                <a:solidFill>
                  <a:schemeClr val="dk1"/>
                </a:solidFill>
                <a:latin typeface="Arial"/>
              </a:rPr>
              <a:t>measurements</a:t>
            </a:r>
            <a:r>
              <a:rPr b="0" lang="en-US" sz="1700" spc="-1" strike="noStrike">
                <a:solidFill>
                  <a:schemeClr val="dk1"/>
                </a:solidFill>
                <a:latin typeface="Arial"/>
              </a:rPr>
              <a:t> into predictions without retraining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Rounded Rectangle 3"/>
          <p:cNvSpPr/>
          <p:nvPr/>
        </p:nvSpPr>
        <p:spPr>
          <a:xfrm>
            <a:off x="470160" y="1791720"/>
            <a:ext cx="3395880" cy="1724760"/>
          </a:xfrm>
          <a:prstGeom prst="roundRect">
            <a:avLst>
              <a:gd name="adj" fmla="val 6198"/>
            </a:avLst>
          </a:prstGeom>
          <a:noFill/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56" name="TextBox 7"/>
          <p:cNvSpPr/>
          <p:nvPr/>
        </p:nvSpPr>
        <p:spPr>
          <a:xfrm>
            <a:off x="565200" y="2880000"/>
            <a:ext cx="3194280" cy="6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700" spc="-1" strike="noStrike">
                <a:solidFill>
                  <a:schemeClr val="dk1"/>
                </a:solidFill>
                <a:latin typeface="Arial"/>
              </a:rPr>
              <a:t>Implicitly learn </a:t>
            </a:r>
            <a:r>
              <a:rPr b="1" lang="en-US" sz="1700" spc="-1" strike="noStrike">
                <a:solidFill>
                  <a:schemeClr val="dk1"/>
                </a:solidFill>
                <a:latin typeface="Arial"/>
              </a:rPr>
              <a:t>prior</a:t>
            </a:r>
            <a:r>
              <a:rPr b="0" lang="en-US" sz="1700" spc="-1" strike="noStrike">
                <a:solidFill>
                  <a:schemeClr val="dk1"/>
                </a:solidFill>
                <a:latin typeface="Arial"/>
              </a:rPr>
              <a:t> knowledge of wake turbulence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Rounded Rectangle 10"/>
          <p:cNvSpPr/>
          <p:nvPr/>
        </p:nvSpPr>
        <p:spPr>
          <a:xfrm>
            <a:off x="9623160" y="1791720"/>
            <a:ext cx="1768680" cy="1724760"/>
          </a:xfrm>
          <a:prstGeom prst="roundRect">
            <a:avLst>
              <a:gd name="adj" fmla="val 6198"/>
            </a:avLst>
          </a:prstGeom>
          <a:noFill/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58" name="TextBox 12"/>
          <p:cNvSpPr/>
          <p:nvPr/>
        </p:nvSpPr>
        <p:spPr>
          <a:xfrm>
            <a:off x="9630000" y="1806480"/>
            <a:ext cx="17546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Predict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spatio-temporal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wind field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Rounded Rectangle 13"/>
          <p:cNvSpPr/>
          <p:nvPr/>
        </p:nvSpPr>
        <p:spPr>
          <a:xfrm>
            <a:off x="4012200" y="2827080"/>
            <a:ext cx="5430600" cy="375480"/>
          </a:xfrm>
          <a:prstGeom prst="roundRect">
            <a:avLst>
              <a:gd name="adj" fmla="val 16667"/>
            </a:avLst>
          </a:prstGeom>
          <a:solidFill>
            <a:srgbClr val="0070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Goal 2: Incorporate multi-source measurements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0" name="Picture 14" descr=""/>
          <p:cNvPicPr/>
          <p:nvPr/>
        </p:nvPicPr>
        <p:blipFill>
          <a:blip r:embed="rId1"/>
          <a:stretch/>
        </p:blipFill>
        <p:spPr>
          <a:xfrm>
            <a:off x="9708120" y="2669760"/>
            <a:ext cx="1598400" cy="81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ounded Rectangle 44"/>
          <p:cNvSpPr/>
          <p:nvPr/>
        </p:nvSpPr>
        <p:spPr>
          <a:xfrm>
            <a:off x="44280" y="2699280"/>
            <a:ext cx="4881960" cy="2699640"/>
          </a:xfrm>
          <a:prstGeom prst="roundRect">
            <a:avLst>
              <a:gd name="adj" fmla="val 4389"/>
            </a:avLst>
          </a:prstGeom>
          <a:solidFill>
            <a:schemeClr val="bg1">
              <a:lumMod val="50000"/>
              <a:alpha val="5000"/>
            </a:schemeClr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82" name="Right Arrow 60"/>
          <p:cNvSpPr/>
          <p:nvPr/>
        </p:nvSpPr>
        <p:spPr>
          <a:xfrm>
            <a:off x="2355840" y="4419720"/>
            <a:ext cx="2490120" cy="225000"/>
          </a:xfrm>
          <a:prstGeom prst="rightArrow">
            <a:avLst>
              <a:gd name="adj1" fmla="val 50000"/>
              <a:gd name="adj2" fmla="val 86481"/>
            </a:avLst>
          </a:prstGeom>
          <a:gradFill rotWithShape="0">
            <a:gsLst>
              <a:gs pos="0">
                <a:srgbClr val="aeaeae"/>
              </a:gs>
              <a:gs pos="100000">
                <a:srgbClr val="d9d9d9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83" name="TextBox 74"/>
          <p:cNvSpPr/>
          <p:nvPr/>
        </p:nvSpPr>
        <p:spPr>
          <a:xfrm>
            <a:off x="9882720" y="3200400"/>
            <a:ext cx="22208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Prediction of spatio-temporal wind field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TextBox 5"/>
          <p:cNvSpPr/>
          <p:nvPr/>
        </p:nvSpPr>
        <p:spPr>
          <a:xfrm>
            <a:off x="4996800" y="3175560"/>
            <a:ext cx="1209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Gaussian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noise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TextBox 15"/>
          <p:cNvSpPr/>
          <p:nvPr/>
        </p:nvSpPr>
        <p:spPr>
          <a:xfrm>
            <a:off x="-4320" y="3189240"/>
            <a:ext cx="2373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Spatio-temporal samples of wind field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TextBox 17"/>
          <p:cNvSpPr/>
          <p:nvPr/>
        </p:nvSpPr>
        <p:spPr>
          <a:xfrm>
            <a:off x="2271240" y="3821760"/>
            <a:ext cx="213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Decoder: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Denoising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TextBox 9"/>
          <p:cNvSpPr/>
          <p:nvPr/>
        </p:nvSpPr>
        <p:spPr>
          <a:xfrm>
            <a:off x="69840" y="2708640"/>
            <a:ext cx="2250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(a) Offline: Pretrain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TextBox 11"/>
          <p:cNvSpPr/>
          <p:nvPr/>
        </p:nvSpPr>
        <p:spPr>
          <a:xfrm>
            <a:off x="6315840" y="2708640"/>
            <a:ext cx="2503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(b) Online: Prediction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TextBox 16"/>
          <p:cNvSpPr/>
          <p:nvPr/>
        </p:nvSpPr>
        <p:spPr>
          <a:xfrm>
            <a:off x="2393280" y="3108240"/>
            <a:ext cx="2342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i="1" lang="en-US" sz="1600" spc="-1" strike="noStrike">
                <a:solidFill>
                  <a:schemeClr val="dk1"/>
                </a:solidFill>
                <a:latin typeface="Arial"/>
              </a:rPr>
              <a:t>Multi-source information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i="1" lang="en-US" sz="1600" spc="-1" strike="noStrike">
                <a:solidFill>
                  <a:schemeClr val="dk1"/>
                </a:solidFill>
                <a:latin typeface="Arial"/>
              </a:rPr>
              <a:t>Physical constraints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TextBox 19"/>
          <p:cNvSpPr/>
          <p:nvPr/>
        </p:nvSpPr>
        <p:spPr>
          <a:xfrm>
            <a:off x="2262240" y="4532400"/>
            <a:ext cx="213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Encoder: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Add noise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Right Arrow 21"/>
          <p:cNvSpPr/>
          <p:nvPr/>
        </p:nvSpPr>
        <p:spPr>
          <a:xfrm flipV="1" rot="10800000">
            <a:off x="2333880" y="4117680"/>
            <a:ext cx="2490120" cy="225000"/>
          </a:xfrm>
          <a:prstGeom prst="rightArrow">
            <a:avLst>
              <a:gd name="adj1" fmla="val 50000"/>
              <a:gd name="adj2" fmla="val 86481"/>
            </a:avLst>
          </a:prstGeom>
          <a:gradFill rotWithShape="0">
            <a:gsLst>
              <a:gs pos="0">
                <a:srgbClr val="d9d9d9"/>
              </a:gs>
              <a:gs pos="100000">
                <a:srgbClr val="aeaeae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92" name="Up Arrow 41"/>
          <p:cNvSpPr/>
          <p:nvPr/>
        </p:nvSpPr>
        <p:spPr>
          <a:xfrm rot="10800000">
            <a:off x="3337200" y="3758400"/>
            <a:ext cx="457200" cy="15768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93" name="TextBox 58"/>
          <p:cNvSpPr/>
          <p:nvPr/>
        </p:nvSpPr>
        <p:spPr>
          <a:xfrm>
            <a:off x="7142040" y="3101760"/>
            <a:ext cx="2342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i="1" lang="en-US" sz="1600" spc="-1" strike="noStrike">
                <a:solidFill>
                  <a:schemeClr val="dk1"/>
                </a:solidFill>
                <a:latin typeface="Arial"/>
              </a:rPr>
              <a:t>Multi-source information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i="1" lang="en-US" sz="1600" spc="-1" strike="noStrike">
                <a:solidFill>
                  <a:schemeClr val="dk1"/>
                </a:solidFill>
                <a:latin typeface="Arial"/>
              </a:rPr>
              <a:t>Physical constraints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Up Arrow 59"/>
          <p:cNvSpPr/>
          <p:nvPr/>
        </p:nvSpPr>
        <p:spPr>
          <a:xfrm rot="10800000">
            <a:off x="8085600" y="3751920"/>
            <a:ext cx="457200" cy="15768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grpSp>
        <p:nvGrpSpPr>
          <p:cNvPr id="295" name="Group 63"/>
          <p:cNvGrpSpPr/>
          <p:nvPr/>
        </p:nvGrpSpPr>
        <p:grpSpPr>
          <a:xfrm>
            <a:off x="7055280" y="3933720"/>
            <a:ext cx="2530440" cy="823320"/>
            <a:chOff x="7055280" y="3933720"/>
            <a:chExt cx="2530440" cy="823320"/>
          </a:xfrm>
        </p:grpSpPr>
        <p:grpSp>
          <p:nvGrpSpPr>
            <p:cNvPr id="296" name="Group 42"/>
            <p:cNvGrpSpPr/>
            <p:nvPr/>
          </p:nvGrpSpPr>
          <p:grpSpPr>
            <a:xfrm>
              <a:off x="7055280" y="3952440"/>
              <a:ext cx="2530440" cy="804600"/>
              <a:chOff x="7055280" y="3952440"/>
              <a:chExt cx="2530440" cy="804600"/>
            </a:xfrm>
          </p:grpSpPr>
          <p:grpSp>
            <p:nvGrpSpPr>
              <p:cNvPr id="297" name="Group 30"/>
              <p:cNvGrpSpPr/>
              <p:nvPr/>
            </p:nvGrpSpPr>
            <p:grpSpPr>
              <a:xfrm>
                <a:off x="8372160" y="4182120"/>
                <a:ext cx="966240" cy="574920"/>
                <a:chOff x="8372160" y="4182120"/>
                <a:chExt cx="966240" cy="574920"/>
              </a:xfrm>
            </p:grpSpPr>
            <p:pic>
              <p:nvPicPr>
                <p:cNvPr id="298" name="Picture 29" descr=""/>
                <p:cNvPicPr/>
                <p:nvPr/>
              </p:nvPicPr>
              <p:blipFill>
                <a:blip r:embed="rId1"/>
                <a:stretch/>
              </p:blipFill>
              <p:spPr>
                <a:xfrm>
                  <a:off x="8672760" y="4182120"/>
                  <a:ext cx="665640" cy="5749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99" name="Picture 2" descr=""/>
                <p:cNvPicPr/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/>
              </p:blipFill>
              <p:spPr>
                <a:xfrm>
                  <a:off x="8372160" y="4325040"/>
                  <a:ext cx="255600" cy="28944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sp>
            <p:nvSpPr>
              <p:cNvPr id="300" name="Rounded Rectangle 24"/>
              <p:cNvSpPr/>
              <p:nvPr/>
            </p:nvSpPr>
            <p:spPr>
              <a:xfrm>
                <a:off x="7055280" y="3952440"/>
                <a:ext cx="2530440" cy="799920"/>
              </a:xfrm>
              <a:prstGeom prst="roundRect">
                <a:avLst>
                  <a:gd name="adj" fmla="val 12880"/>
                </a:avLst>
              </a:prstGeom>
              <a:noFill/>
              <a:ln w="12700">
                <a:solidFill>
                  <a:srgbClr val="aeae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lt1"/>
                  </a:solidFill>
                  <a:latin typeface="Arial"/>
                </a:endParaRPr>
              </a:p>
            </p:txBody>
          </p:sp>
          <p:sp>
            <p:nvSpPr>
              <p:cNvPr id="301" name="TextBox 25"/>
              <p:cNvSpPr/>
              <p:nvPr/>
            </p:nvSpPr>
            <p:spPr>
              <a:xfrm>
                <a:off x="7263360" y="4177800"/>
                <a:ext cx="1184040" cy="5770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chemeClr val="dk1"/>
                    </a:solidFill>
                    <a:latin typeface="Arial"/>
                  </a:rPr>
                  <a:t>Pretrained </a:t>
                </a:r>
                <a:endParaRPr b="0" lang="en-US" sz="16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algn="ctr" defTabSz="914400"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chemeClr val="dk1"/>
                    </a:solidFill>
                    <a:latin typeface="Arial"/>
                  </a:rPr>
                  <a:t>model</a:t>
                </a:r>
                <a:endParaRPr b="0" lang="en-US" sz="16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302" name="TextBox 62"/>
            <p:cNvSpPr/>
            <p:nvPr/>
          </p:nvSpPr>
          <p:spPr>
            <a:xfrm>
              <a:off x="7691760" y="3933720"/>
              <a:ext cx="11710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en-US" sz="1800" spc="-1" strike="noStrike">
                  <a:solidFill>
                    <a:schemeClr val="dk1"/>
                  </a:solidFill>
                  <a:latin typeface="Arial"/>
                </a:rPr>
                <a:t>Decoder: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03" name="Right Arrow 65"/>
          <p:cNvSpPr/>
          <p:nvPr/>
        </p:nvSpPr>
        <p:spPr>
          <a:xfrm flipV="1">
            <a:off x="6468840" y="4247640"/>
            <a:ext cx="404640" cy="225000"/>
          </a:xfrm>
          <a:prstGeom prst="rightArrow">
            <a:avLst>
              <a:gd name="adj1" fmla="val 50000"/>
              <a:gd name="adj2" fmla="val 49625"/>
            </a:avLst>
          </a:prstGeom>
          <a:gradFill rotWithShape="0">
            <a:gsLst>
              <a:gs pos="0">
                <a:srgbClr val="d9d9d9"/>
              </a:gs>
              <a:gs pos="100000">
                <a:srgbClr val="bfbfbf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04" name="Rounded Rectangle 68"/>
          <p:cNvSpPr/>
          <p:nvPr/>
        </p:nvSpPr>
        <p:spPr>
          <a:xfrm>
            <a:off x="7048440" y="3128760"/>
            <a:ext cx="2530440" cy="568080"/>
          </a:xfrm>
          <a:prstGeom prst="roundRect">
            <a:avLst>
              <a:gd name="adj" fmla="val 11611"/>
            </a:avLst>
          </a:prstGeom>
          <a:solidFill>
            <a:schemeClr val="bg1">
              <a:lumMod val="50000"/>
              <a:alpha val="5000"/>
            </a:schemeClr>
          </a:solidFill>
          <a:ln w="12700">
            <a:solidFill>
              <a:srgbClr val="aeae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05" name="Rounded Rectangle 69"/>
          <p:cNvSpPr/>
          <p:nvPr/>
        </p:nvSpPr>
        <p:spPr>
          <a:xfrm>
            <a:off x="2332800" y="3123720"/>
            <a:ext cx="2476800" cy="568080"/>
          </a:xfrm>
          <a:prstGeom prst="roundRect">
            <a:avLst>
              <a:gd name="adj" fmla="val 11611"/>
            </a:avLst>
          </a:prstGeom>
          <a:solidFill>
            <a:schemeClr val="bg1">
              <a:lumMod val="50000"/>
              <a:alpha val="5000"/>
            </a:schemeClr>
          </a:solidFill>
          <a:ln w="12700">
            <a:solidFill>
              <a:srgbClr val="aeae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06" name="TextBox 70"/>
          <p:cNvSpPr/>
          <p:nvPr/>
        </p:nvSpPr>
        <p:spPr>
          <a:xfrm>
            <a:off x="6991920" y="4993200"/>
            <a:ext cx="267984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i="1" lang="en-US" sz="1600" spc="-1" strike="noStrike">
                <a:solidFill>
                  <a:schemeClr val="dk1"/>
                </a:solidFill>
                <a:latin typeface="Arial"/>
              </a:rPr>
              <a:t>Multi-source measurements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Rounded Rectangle 71"/>
          <p:cNvSpPr/>
          <p:nvPr/>
        </p:nvSpPr>
        <p:spPr>
          <a:xfrm>
            <a:off x="7059240" y="4993200"/>
            <a:ext cx="2526480" cy="337320"/>
          </a:xfrm>
          <a:prstGeom prst="roundRect">
            <a:avLst>
              <a:gd name="adj" fmla="val 11611"/>
            </a:avLst>
          </a:prstGeom>
          <a:solidFill>
            <a:schemeClr val="bg1">
              <a:lumMod val="50000"/>
              <a:alpha val="5000"/>
            </a:schemeClr>
          </a:solidFill>
          <a:ln w="12700">
            <a:solidFill>
              <a:srgbClr val="aeae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08" name="Up Arrow 72"/>
          <p:cNvSpPr/>
          <p:nvPr/>
        </p:nvSpPr>
        <p:spPr>
          <a:xfrm>
            <a:off x="8103240" y="4794480"/>
            <a:ext cx="457200" cy="15768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pic>
        <p:nvPicPr>
          <p:cNvPr id="309" name="Picture 1" descr=""/>
          <p:cNvPicPr/>
          <p:nvPr/>
        </p:nvPicPr>
        <p:blipFill>
          <a:blip r:embed="rId4"/>
          <a:stretch/>
        </p:blipFill>
        <p:spPr>
          <a:xfrm>
            <a:off x="113760" y="3862080"/>
            <a:ext cx="2086920" cy="1078920"/>
          </a:xfrm>
          <a:prstGeom prst="rect">
            <a:avLst/>
          </a:prstGeom>
          <a:ln w="0">
            <a:noFill/>
          </a:ln>
        </p:spPr>
      </p:pic>
      <p:pic>
        <p:nvPicPr>
          <p:cNvPr id="310" name="Picture 3" descr=""/>
          <p:cNvPicPr/>
          <p:nvPr/>
        </p:nvPicPr>
        <p:blipFill>
          <a:blip r:embed="rId5"/>
          <a:stretch/>
        </p:blipFill>
        <p:spPr>
          <a:xfrm>
            <a:off x="9955800" y="3872880"/>
            <a:ext cx="2086920" cy="1078920"/>
          </a:xfrm>
          <a:prstGeom prst="rect">
            <a:avLst/>
          </a:prstGeom>
          <a:ln w="0">
            <a:noFill/>
          </a:ln>
        </p:spPr>
      </p:pic>
      <p:pic>
        <p:nvPicPr>
          <p:cNvPr id="311" name="Picture 6" descr="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FilmGrain grainSize="1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958640" y="4049640"/>
            <a:ext cx="1285920" cy="790920"/>
          </a:xfrm>
          <a:prstGeom prst="rect">
            <a:avLst/>
          </a:prstGeom>
          <a:ln w="0">
            <a:noFill/>
          </a:ln>
        </p:spPr>
      </p:pic>
      <p:sp>
        <p:nvSpPr>
          <p:cNvPr id="312" name="Rounded Rectangle 7"/>
          <p:cNvSpPr/>
          <p:nvPr/>
        </p:nvSpPr>
        <p:spPr>
          <a:xfrm>
            <a:off x="6302160" y="4991040"/>
            <a:ext cx="741600" cy="337320"/>
          </a:xfrm>
          <a:prstGeom prst="roundRect">
            <a:avLst>
              <a:gd name="adj" fmla="val 16667"/>
            </a:avLst>
          </a:prstGeom>
          <a:solidFill>
            <a:srgbClr val="0070c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WP3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3" name="Rounded Rectangle 8"/>
          <p:cNvSpPr/>
          <p:nvPr/>
        </p:nvSpPr>
        <p:spPr>
          <a:xfrm>
            <a:off x="10717920" y="4991040"/>
            <a:ext cx="741600" cy="337320"/>
          </a:xfrm>
          <a:prstGeom prst="roundRect">
            <a:avLst>
              <a:gd name="adj" fmla="val 16667"/>
            </a:avLst>
          </a:prstGeom>
          <a:solidFill>
            <a:srgbClr val="0070c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WP4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4" name="Rounded Rectangle 10"/>
          <p:cNvSpPr/>
          <p:nvPr/>
        </p:nvSpPr>
        <p:spPr>
          <a:xfrm>
            <a:off x="690480" y="4991040"/>
            <a:ext cx="731880" cy="337320"/>
          </a:xfrm>
          <a:prstGeom prst="roundRect">
            <a:avLst>
              <a:gd name="adj" fmla="val 16667"/>
            </a:avLst>
          </a:prstGeom>
          <a:solidFill>
            <a:srgbClr val="0070c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WP1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5" name="Rounded Rectangle 12"/>
          <p:cNvSpPr/>
          <p:nvPr/>
        </p:nvSpPr>
        <p:spPr>
          <a:xfrm>
            <a:off x="3336120" y="4991040"/>
            <a:ext cx="731880" cy="337320"/>
          </a:xfrm>
          <a:prstGeom prst="roundRect">
            <a:avLst>
              <a:gd name="adj" fmla="val 16667"/>
            </a:avLst>
          </a:prstGeom>
          <a:solidFill>
            <a:srgbClr val="0070c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WP2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6" name="Right Arrow 13"/>
          <p:cNvSpPr/>
          <p:nvPr/>
        </p:nvSpPr>
        <p:spPr>
          <a:xfrm flipV="1">
            <a:off x="9641160" y="4247640"/>
            <a:ext cx="276120" cy="225000"/>
          </a:xfrm>
          <a:prstGeom prst="rightArrow">
            <a:avLst>
              <a:gd name="adj1" fmla="val 50000"/>
              <a:gd name="adj2" fmla="val 42037"/>
            </a:avLst>
          </a:prstGeom>
          <a:gradFill rotWithShape="0">
            <a:gsLst>
              <a:gs pos="0">
                <a:srgbClr val="d9d9d9"/>
              </a:gs>
              <a:gs pos="100000">
                <a:srgbClr val="bfbfbf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17" name="Rounded Rectangle 57"/>
          <p:cNvSpPr/>
          <p:nvPr/>
        </p:nvSpPr>
        <p:spPr>
          <a:xfrm>
            <a:off x="6283080" y="2699280"/>
            <a:ext cx="5833800" cy="2699640"/>
          </a:xfrm>
          <a:prstGeom prst="roundRect">
            <a:avLst>
              <a:gd name="adj" fmla="val 4718"/>
            </a:avLst>
          </a:prstGeom>
          <a:solidFill>
            <a:schemeClr val="bg1">
              <a:lumMod val="50000"/>
              <a:alpha val="5000"/>
            </a:schemeClr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245"/>
          <p:cNvGrpSpPr/>
          <p:nvPr/>
        </p:nvGrpSpPr>
        <p:grpSpPr>
          <a:xfrm>
            <a:off x="3431520" y="1348200"/>
            <a:ext cx="4969080" cy="438120"/>
            <a:chOff x="3431520" y="1348200"/>
            <a:chExt cx="4969080" cy="438120"/>
          </a:xfrm>
        </p:grpSpPr>
        <p:sp>
          <p:nvSpPr>
            <p:cNvPr id="319" name="Rounded Rectangle 1"/>
            <p:cNvSpPr/>
            <p:nvPr/>
          </p:nvSpPr>
          <p:spPr>
            <a:xfrm>
              <a:off x="3499200" y="1398600"/>
              <a:ext cx="933120" cy="337320"/>
            </a:xfrm>
            <a:prstGeom prst="roundRect">
              <a:avLst>
                <a:gd name="adj" fmla="val 16667"/>
              </a:avLst>
            </a:prstGeom>
            <a:solidFill>
              <a:srgbClr val="0070c0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1" lang="en-US" sz="1800" spc="-1" strike="noStrike">
                  <a:solidFill>
                    <a:schemeClr val="dk2">
                      <a:lumMod val="75000"/>
                      <a:lumOff val="25000"/>
                    </a:schemeClr>
                  </a:solidFill>
                  <a:latin typeface="Arial"/>
                </a:rPr>
                <a:t>WP2b</a:t>
              </a:r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20" name="TextBox 8"/>
            <p:cNvSpPr/>
            <p:nvPr/>
          </p:nvSpPr>
          <p:spPr>
            <a:xfrm>
              <a:off x="4480560" y="1383120"/>
              <a:ext cx="39200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chemeClr val="dk1"/>
                  </a:solidFill>
                  <a:latin typeface="Arial"/>
                </a:rPr>
                <a:t>Representations of multi-source data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1" name="Rounded Rectangle 11"/>
            <p:cNvSpPr/>
            <p:nvPr/>
          </p:nvSpPr>
          <p:spPr>
            <a:xfrm>
              <a:off x="3431520" y="1348200"/>
              <a:ext cx="4969080" cy="438120"/>
            </a:xfrm>
            <a:prstGeom prst="roundRect">
              <a:avLst>
                <a:gd name="adj" fmla="val 19480"/>
              </a:avLst>
            </a:prstGeom>
            <a:noFill/>
            <a:ln>
              <a:solidFill>
                <a:srgbClr val="aeae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맑은 고딕"/>
              </a:endParaRPr>
            </a:p>
          </p:txBody>
        </p:sp>
      </p:grpSp>
      <p:grpSp>
        <p:nvGrpSpPr>
          <p:cNvPr id="322" name="Group 182"/>
          <p:cNvGrpSpPr/>
          <p:nvPr/>
        </p:nvGrpSpPr>
        <p:grpSpPr>
          <a:xfrm>
            <a:off x="272520" y="169200"/>
            <a:ext cx="1256760" cy="704880"/>
            <a:chOff x="272520" y="169200"/>
            <a:chExt cx="1256760" cy="704880"/>
          </a:xfrm>
        </p:grpSpPr>
        <p:sp>
          <p:nvSpPr>
            <p:cNvPr id="323" name="Rounded Rectangle 179"/>
            <p:cNvSpPr/>
            <p:nvPr/>
          </p:nvSpPr>
          <p:spPr>
            <a:xfrm>
              <a:off x="272520" y="169200"/>
              <a:ext cx="1208880" cy="704880"/>
            </a:xfrm>
            <a:prstGeom prst="roundRect">
              <a:avLst>
                <a:gd name="adj" fmla="val 16667"/>
              </a:avLst>
            </a:prstGeom>
            <a:solidFill>
              <a:srgbClr val="0070c0">
                <a:alpha val="10000"/>
              </a:srgbClr>
            </a:solidFill>
            <a:ln>
              <a:solidFill>
                <a:srgbClr val="092a3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맑은 고딕"/>
              </a:endParaRPr>
            </a:p>
          </p:txBody>
        </p:sp>
        <p:grpSp>
          <p:nvGrpSpPr>
            <p:cNvPr id="324" name="Group 178"/>
            <p:cNvGrpSpPr/>
            <p:nvPr/>
          </p:nvGrpSpPr>
          <p:grpSpPr>
            <a:xfrm>
              <a:off x="307800" y="211680"/>
              <a:ext cx="1221480" cy="363600"/>
              <a:chOff x="307800" y="211680"/>
              <a:chExt cx="1221480" cy="363600"/>
            </a:xfrm>
          </p:grpSpPr>
          <p:sp>
            <p:nvSpPr>
              <p:cNvPr id="325" name="TextBox 150"/>
              <p:cNvSpPr/>
              <p:nvPr/>
            </p:nvSpPr>
            <p:spPr>
              <a:xfrm>
                <a:off x="422280" y="211680"/>
                <a:ext cx="1107000" cy="363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spAutoFit/>
              </a:bodyPr>
              <a:p>
                <a:pPr algn="ctr" defTabSz="914400">
                  <a:lnSpc>
                    <a:spcPct val="100000"/>
                  </a:lnSpc>
                </a:pPr>
                <a:r>
                  <a:rPr b="1" lang="en-US" sz="1800" spc="-1" strike="noStrike">
                    <a:solidFill>
                      <a:schemeClr val="dk1"/>
                    </a:solidFill>
                    <a:latin typeface="Arial"/>
                  </a:rPr>
                  <a:t>Encoder</a:t>
                </a: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pic>
            <p:nvPicPr>
              <p:cNvPr id="326" name="Picture 5" descr=""/>
              <p:cNvPicPr/>
              <p:nvPr/>
            </p:nvPicPr>
            <p:blipFill>
              <a:blip r:embed="rId1"/>
              <a:stretch/>
            </p:blipFill>
            <p:spPr>
              <a:xfrm>
                <a:off x="307800" y="285840"/>
                <a:ext cx="189720" cy="214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327" name="TextBox 205"/>
          <p:cNvSpPr/>
          <p:nvPr/>
        </p:nvSpPr>
        <p:spPr>
          <a:xfrm>
            <a:off x="263160" y="501840"/>
            <a:ext cx="123084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add noise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TextBox 161"/>
          <p:cNvSpPr/>
          <p:nvPr/>
        </p:nvSpPr>
        <p:spPr>
          <a:xfrm>
            <a:off x="7664760" y="2676600"/>
            <a:ext cx="92268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Denoise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9" name="Group 165"/>
          <p:cNvGrpSpPr/>
          <p:nvPr/>
        </p:nvGrpSpPr>
        <p:grpSpPr>
          <a:xfrm>
            <a:off x="8474400" y="2535840"/>
            <a:ext cx="1107000" cy="621360"/>
            <a:chOff x="8474400" y="2535840"/>
            <a:chExt cx="1107000" cy="621360"/>
          </a:xfrm>
        </p:grpSpPr>
        <p:sp>
          <p:nvSpPr>
            <p:cNvPr id="330" name="TextBox 17"/>
            <p:cNvSpPr/>
            <p:nvPr/>
          </p:nvSpPr>
          <p:spPr>
            <a:xfrm>
              <a:off x="8474400" y="2663640"/>
              <a:ext cx="1107000" cy="363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1" lang="en-US" sz="1800" spc="-1" strike="noStrike">
                  <a:solidFill>
                    <a:schemeClr val="dk1"/>
                  </a:solidFill>
                  <a:latin typeface="Arial"/>
                </a:rPr>
                <a:t>Decoder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331" name="Group 164"/>
            <p:cNvGrpSpPr/>
            <p:nvPr/>
          </p:nvGrpSpPr>
          <p:grpSpPr>
            <a:xfrm>
              <a:off x="8555400" y="2535840"/>
              <a:ext cx="945000" cy="621360"/>
              <a:chOff x="8555400" y="2535840"/>
              <a:chExt cx="945000" cy="621360"/>
            </a:xfrm>
          </p:grpSpPr>
          <p:sp>
            <p:nvSpPr>
              <p:cNvPr id="332" name="Manual Operation 162"/>
              <p:cNvSpPr/>
              <p:nvPr/>
            </p:nvSpPr>
            <p:spPr>
              <a:xfrm flipH="1" rot="5400000">
                <a:off x="8715600" y="2374920"/>
                <a:ext cx="621360" cy="942840"/>
              </a:xfrm>
              <a:prstGeom prst="flowChartManualOperation">
                <a:avLst/>
              </a:prstGeom>
              <a:solidFill>
                <a:schemeClr val="bg2">
                  <a:lumMod val="50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pc="-1" strike="noStrike">
                  <a:solidFill>
                    <a:schemeClr val="accent5"/>
                  </a:solidFill>
                  <a:latin typeface="Arial"/>
                </a:endParaRPr>
              </a:p>
            </p:txBody>
          </p:sp>
          <p:pic>
            <p:nvPicPr>
              <p:cNvPr id="333" name="Picture 163" descr=""/>
              <p:cNvPicPr/>
              <p:nvPr/>
            </p:nvPicPr>
            <p:blipFill>
              <a:blip r:embed="rId2"/>
              <a:stretch/>
            </p:blipFill>
            <p:spPr>
              <a:xfrm flipH="1">
                <a:off x="9310680" y="2553120"/>
                <a:ext cx="189720" cy="214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334" name="Group 207"/>
          <p:cNvGrpSpPr/>
          <p:nvPr/>
        </p:nvGrpSpPr>
        <p:grpSpPr>
          <a:xfrm>
            <a:off x="2215440" y="2535840"/>
            <a:ext cx="1107000" cy="621360"/>
            <a:chOff x="2215440" y="2535840"/>
            <a:chExt cx="1107000" cy="621360"/>
          </a:xfrm>
        </p:grpSpPr>
        <p:sp>
          <p:nvSpPr>
            <p:cNvPr id="335" name="Manual Operation 208"/>
            <p:cNvSpPr/>
            <p:nvPr/>
          </p:nvSpPr>
          <p:spPr>
            <a:xfrm rot="16200000">
              <a:off x="2458080" y="2374920"/>
              <a:ext cx="621360" cy="942840"/>
            </a:xfrm>
            <a:prstGeom prst="flowChartManualOperation">
              <a:avLst/>
            </a:prstGeom>
            <a:solidFill>
              <a:schemeClr val="bg2">
                <a:lumMod val="5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accent5"/>
                </a:solidFill>
                <a:latin typeface="Arial"/>
              </a:endParaRPr>
            </a:p>
          </p:txBody>
        </p:sp>
        <p:sp>
          <p:nvSpPr>
            <p:cNvPr id="336" name="TextBox 209"/>
            <p:cNvSpPr/>
            <p:nvPr/>
          </p:nvSpPr>
          <p:spPr>
            <a:xfrm>
              <a:off x="2215440" y="2663640"/>
              <a:ext cx="1107000" cy="363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1" lang="en-US" sz="1800" spc="-1" strike="noStrike">
                  <a:solidFill>
                    <a:schemeClr val="dk1"/>
                  </a:solidFill>
                  <a:latin typeface="Arial"/>
                </a:rPr>
                <a:t>Encoder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37" name="Picture 210" descr=""/>
            <p:cNvPicPr/>
            <p:nvPr/>
          </p:nvPicPr>
          <p:blipFill>
            <a:blip r:embed="rId3"/>
            <a:stretch/>
          </p:blipFill>
          <p:spPr>
            <a:xfrm>
              <a:off x="2297520" y="2553120"/>
              <a:ext cx="189720" cy="214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38" name="TextBox 211"/>
          <p:cNvSpPr/>
          <p:nvPr/>
        </p:nvSpPr>
        <p:spPr>
          <a:xfrm>
            <a:off x="3156120" y="2676600"/>
            <a:ext cx="123084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Add noise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Box 13"/>
          <p:cNvSpPr/>
          <p:nvPr/>
        </p:nvSpPr>
        <p:spPr>
          <a:xfrm>
            <a:off x="4849920" y="2661120"/>
            <a:ext cx="2117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Gaussian Noise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TextBox 30"/>
          <p:cNvSpPr/>
          <p:nvPr/>
        </p:nvSpPr>
        <p:spPr>
          <a:xfrm>
            <a:off x="560160" y="2522880"/>
            <a:ext cx="11556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Input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wind field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1" name="Picture 142" descr=""/>
          <p:cNvPicPr/>
          <p:nvPr/>
        </p:nvPicPr>
        <p:blipFill>
          <a:blip r:embed="rId4"/>
          <a:stretch/>
        </p:blipFill>
        <p:spPr>
          <a:xfrm>
            <a:off x="641160" y="3115800"/>
            <a:ext cx="1402920" cy="863640"/>
          </a:xfrm>
          <a:prstGeom prst="rect">
            <a:avLst/>
          </a:prstGeom>
          <a:ln w="0">
            <a:noFill/>
          </a:ln>
        </p:spPr>
      </p:pic>
      <p:pic>
        <p:nvPicPr>
          <p:cNvPr id="342" name="Picture 144" descr="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FilmGrain grainSize="100"/>
                    </a14:imgEffect>
                  </a14:imgLayer>
                </a14:imgProps>
              </a:ext>
            </a:extLst>
          </a:blip>
          <a:stretch/>
        </p:blipFill>
        <p:spPr>
          <a:xfrm>
            <a:off x="2593800" y="3116160"/>
            <a:ext cx="1402920" cy="862920"/>
          </a:xfrm>
          <a:prstGeom prst="rect">
            <a:avLst/>
          </a:prstGeom>
          <a:ln w="0">
            <a:noFill/>
          </a:ln>
        </p:spPr>
      </p:pic>
      <p:pic>
        <p:nvPicPr>
          <p:cNvPr id="343" name="Picture 155" descr=""/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FilmGrain grainSize="1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238000" y="3116160"/>
            <a:ext cx="1402920" cy="862920"/>
          </a:xfrm>
          <a:prstGeom prst="rect">
            <a:avLst/>
          </a:prstGeom>
          <a:ln w="0">
            <a:noFill/>
          </a:ln>
        </p:spPr>
      </p:pic>
      <p:pic>
        <p:nvPicPr>
          <p:cNvPr id="344" name="Picture 156" descr=""/>
          <p:cNvPicPr/>
          <p:nvPr/>
        </p:nvPicPr>
        <p:blipFill>
          <a:blip r:embed="rId9"/>
          <a:stretch/>
        </p:blipFill>
        <p:spPr>
          <a:xfrm>
            <a:off x="9847080" y="3116160"/>
            <a:ext cx="1402920" cy="862920"/>
          </a:xfrm>
          <a:prstGeom prst="rect">
            <a:avLst/>
          </a:prstGeom>
          <a:ln w="0">
            <a:noFill/>
          </a:ln>
        </p:spPr>
      </p:pic>
      <p:pic>
        <p:nvPicPr>
          <p:cNvPr id="345" name="Picture 157" descr=""/>
          <p:cNvPicPr/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FilmGrain grainSize="1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813440" y="3116160"/>
            <a:ext cx="1402920" cy="862920"/>
          </a:xfrm>
          <a:prstGeom prst="rect">
            <a:avLst/>
          </a:prstGeom>
          <a:ln w="0">
            <a:noFill/>
          </a:ln>
        </p:spPr>
      </p:pic>
      <p:sp>
        <p:nvSpPr>
          <p:cNvPr id="346" name="TextBox 158"/>
          <p:cNvSpPr/>
          <p:nvPr/>
        </p:nvSpPr>
        <p:spPr>
          <a:xfrm>
            <a:off x="10154880" y="2522880"/>
            <a:ext cx="1170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Output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wind field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47" name="Straight Arrow Connector 168"/>
          <p:cNvCxnSpPr>
            <a:stCxn id="341" idx="3"/>
            <a:endCxn id="342" idx="1"/>
          </p:cNvCxnSpPr>
          <p:nvPr/>
        </p:nvCxnSpPr>
        <p:spPr>
          <a:xfrm>
            <a:off x="2044080" y="3547440"/>
            <a:ext cx="550080" cy="360"/>
          </a:xfrm>
          <a:prstGeom prst="straightConnector1">
            <a:avLst/>
          </a:prstGeom>
          <a:ln w="31750">
            <a:solidFill>
              <a:srgbClr val="747474"/>
            </a:solidFill>
            <a:round/>
            <a:tailEnd len="lg" type="stealth" w="med"/>
          </a:ln>
        </p:spPr>
      </p:cxnSp>
      <p:cxnSp>
        <p:nvCxnSpPr>
          <p:cNvPr id="348" name="Straight Arrow Connector 183"/>
          <p:cNvCxnSpPr>
            <a:stCxn id="342" idx="3"/>
          </p:cNvCxnSpPr>
          <p:nvPr/>
        </p:nvCxnSpPr>
        <p:spPr>
          <a:xfrm>
            <a:off x="3996720" y="3547440"/>
            <a:ext cx="325800" cy="360"/>
          </a:xfrm>
          <a:prstGeom prst="straightConnector1">
            <a:avLst/>
          </a:prstGeom>
          <a:ln w="31750">
            <a:solidFill>
              <a:srgbClr val="747474"/>
            </a:solidFill>
            <a:round/>
            <a:tailEnd len="lg" type="stealth" w="med"/>
          </a:ln>
        </p:spPr>
      </p:cxnSp>
      <p:cxnSp>
        <p:nvCxnSpPr>
          <p:cNvPr id="349" name="Straight Arrow Connector 196"/>
          <p:cNvCxnSpPr/>
          <p:nvPr/>
        </p:nvCxnSpPr>
        <p:spPr>
          <a:xfrm>
            <a:off x="4904280" y="3547440"/>
            <a:ext cx="325080" cy="1800"/>
          </a:xfrm>
          <a:prstGeom prst="straightConnector1">
            <a:avLst/>
          </a:prstGeom>
          <a:ln w="31750">
            <a:solidFill>
              <a:srgbClr val="747474"/>
            </a:solidFill>
            <a:round/>
            <a:tailEnd len="lg" type="stealth" w="med"/>
          </a:ln>
        </p:spPr>
      </p:cxnSp>
      <p:pic>
        <p:nvPicPr>
          <p:cNvPr id="350" name="Picture 201" descr=""/>
          <p:cNvPicPr/>
          <p:nvPr/>
        </p:nvPicPr>
        <p:blipFill>
          <a:blip r:embed="rId12"/>
          <a:stretch/>
        </p:blipFill>
        <p:spPr>
          <a:xfrm>
            <a:off x="4416480" y="3534840"/>
            <a:ext cx="339480" cy="34920"/>
          </a:xfrm>
          <a:prstGeom prst="rect">
            <a:avLst/>
          </a:prstGeom>
          <a:ln w="0">
            <a:noFill/>
          </a:ln>
        </p:spPr>
      </p:pic>
      <p:cxnSp>
        <p:nvCxnSpPr>
          <p:cNvPr id="351" name="Straight Arrow Connector 212"/>
          <p:cNvCxnSpPr>
            <a:stCxn id="343" idx="3"/>
          </p:cNvCxnSpPr>
          <p:nvPr/>
        </p:nvCxnSpPr>
        <p:spPr>
          <a:xfrm>
            <a:off x="6640920" y="3547440"/>
            <a:ext cx="326160" cy="360"/>
          </a:xfrm>
          <a:prstGeom prst="straightConnector1">
            <a:avLst/>
          </a:prstGeom>
          <a:ln w="31750">
            <a:solidFill>
              <a:srgbClr val="747474"/>
            </a:solidFill>
            <a:prstDash val="sysDash"/>
            <a:round/>
            <a:tailEnd len="lg" type="stealth" w="med"/>
          </a:ln>
        </p:spPr>
      </p:cxnSp>
      <p:pic>
        <p:nvPicPr>
          <p:cNvPr id="352" name="Picture 215" descr=""/>
          <p:cNvPicPr/>
          <p:nvPr/>
        </p:nvPicPr>
        <p:blipFill>
          <a:blip r:embed="rId13"/>
          <a:stretch/>
        </p:blipFill>
        <p:spPr>
          <a:xfrm>
            <a:off x="7040880" y="3534840"/>
            <a:ext cx="339480" cy="34920"/>
          </a:xfrm>
          <a:prstGeom prst="rect">
            <a:avLst/>
          </a:prstGeom>
          <a:ln w="0">
            <a:noFill/>
          </a:ln>
        </p:spPr>
      </p:pic>
      <p:cxnSp>
        <p:nvCxnSpPr>
          <p:cNvPr id="353" name="Straight Arrow Connector 216"/>
          <p:cNvCxnSpPr>
            <a:endCxn id="345" idx="1"/>
          </p:cNvCxnSpPr>
          <p:nvPr/>
        </p:nvCxnSpPr>
        <p:spPr>
          <a:xfrm>
            <a:off x="7490880" y="3547440"/>
            <a:ext cx="322920" cy="360"/>
          </a:xfrm>
          <a:prstGeom prst="straightConnector1">
            <a:avLst/>
          </a:prstGeom>
          <a:ln w="31750">
            <a:solidFill>
              <a:srgbClr val="747474"/>
            </a:solidFill>
            <a:prstDash val="sysDash"/>
            <a:round/>
            <a:tailEnd len="lg" type="stealth" w="med"/>
          </a:ln>
        </p:spPr>
      </p:cxnSp>
      <p:cxnSp>
        <p:nvCxnSpPr>
          <p:cNvPr id="354" name="Straight Arrow Connector 228"/>
          <p:cNvCxnSpPr>
            <a:stCxn id="345" idx="3"/>
            <a:endCxn id="344" idx="1"/>
          </p:cNvCxnSpPr>
          <p:nvPr/>
        </p:nvCxnSpPr>
        <p:spPr>
          <a:xfrm>
            <a:off x="9216360" y="3547440"/>
            <a:ext cx="631080" cy="360"/>
          </a:xfrm>
          <a:prstGeom prst="straightConnector1">
            <a:avLst/>
          </a:prstGeom>
          <a:ln w="31750">
            <a:solidFill>
              <a:srgbClr val="747474"/>
            </a:solidFill>
            <a:prstDash val="sysDash"/>
            <a:round/>
            <a:tailEnd len="lg" type="stealth" w="med"/>
          </a:ln>
        </p:spPr>
      </p:cxnSp>
      <p:sp>
        <p:nvSpPr>
          <p:cNvPr id="355" name="Rounded Rectangle 242"/>
          <p:cNvSpPr/>
          <p:nvPr/>
        </p:nvSpPr>
        <p:spPr>
          <a:xfrm>
            <a:off x="525960" y="2015640"/>
            <a:ext cx="10799640" cy="2039400"/>
          </a:xfrm>
          <a:prstGeom prst="roundRect">
            <a:avLst>
              <a:gd name="adj" fmla="val 7391"/>
            </a:avLst>
          </a:prstGeom>
          <a:noFill/>
          <a:ln>
            <a:solidFill>
              <a:srgbClr val="aeae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56" name="Rounded Rectangle 243"/>
          <p:cNvSpPr/>
          <p:nvPr/>
        </p:nvSpPr>
        <p:spPr>
          <a:xfrm>
            <a:off x="611280" y="2108880"/>
            <a:ext cx="933120" cy="337320"/>
          </a:xfrm>
          <a:prstGeom prst="roundRect">
            <a:avLst>
              <a:gd name="adj" fmla="val 16667"/>
            </a:avLst>
          </a:prstGeom>
          <a:solidFill>
            <a:srgbClr val="0070c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WP2a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7" name="TextBox 244"/>
          <p:cNvSpPr/>
          <p:nvPr/>
        </p:nvSpPr>
        <p:spPr>
          <a:xfrm>
            <a:off x="1545480" y="2094120"/>
            <a:ext cx="3012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Generative surrogate model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Down Arrow 256"/>
          <p:cNvSpPr/>
          <p:nvPr/>
        </p:nvSpPr>
        <p:spPr>
          <a:xfrm>
            <a:off x="5330880" y="1893600"/>
            <a:ext cx="1170720" cy="4381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59" name="TextBox 257"/>
          <p:cNvSpPr/>
          <p:nvPr/>
        </p:nvSpPr>
        <p:spPr>
          <a:xfrm>
            <a:off x="6527160" y="2015280"/>
            <a:ext cx="1245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Condition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ounded Rectangle 7"/>
          <p:cNvSpPr/>
          <p:nvPr/>
        </p:nvSpPr>
        <p:spPr>
          <a:xfrm>
            <a:off x="1987560" y="3862800"/>
            <a:ext cx="4738320" cy="1204560"/>
          </a:xfrm>
          <a:prstGeom prst="roundRect">
            <a:avLst>
              <a:gd name="adj" fmla="val 10432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61" name="TextBox 4"/>
          <p:cNvSpPr/>
          <p:nvPr/>
        </p:nvSpPr>
        <p:spPr>
          <a:xfrm>
            <a:off x="4948560" y="3873240"/>
            <a:ext cx="69120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UAVs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TextBox 5"/>
          <p:cNvSpPr/>
          <p:nvPr/>
        </p:nvSpPr>
        <p:spPr>
          <a:xfrm>
            <a:off x="2100960" y="3873240"/>
            <a:ext cx="107820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MetMasts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TextBox 6"/>
          <p:cNvSpPr/>
          <p:nvPr/>
        </p:nvSpPr>
        <p:spPr>
          <a:xfrm>
            <a:off x="3421440" y="3873240"/>
            <a:ext cx="76968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LiDAR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4" name="Straight Arrow Connector 8"/>
          <p:cNvCxnSpPr>
            <a:stCxn id="360" idx="3"/>
            <a:endCxn id="365" idx="1"/>
          </p:cNvCxnSpPr>
          <p:nvPr/>
        </p:nvCxnSpPr>
        <p:spPr>
          <a:xfrm>
            <a:off x="6725880" y="4465080"/>
            <a:ext cx="1249560" cy="360"/>
          </a:xfrm>
          <a:prstGeom prst="straightConnector1">
            <a:avLst/>
          </a:prstGeom>
          <a:ln w="0">
            <a:solidFill>
              <a:srgbClr val="747474"/>
            </a:solidFill>
            <a:tailEnd len="lg" type="stealth" w="lg"/>
          </a:ln>
        </p:spPr>
      </p:cxnSp>
      <p:sp>
        <p:nvSpPr>
          <p:cNvPr id="365" name="Rounded Rectangle 9"/>
          <p:cNvSpPr/>
          <p:nvPr/>
        </p:nvSpPr>
        <p:spPr>
          <a:xfrm>
            <a:off x="7975080" y="3862800"/>
            <a:ext cx="2160360" cy="1204560"/>
          </a:xfrm>
          <a:prstGeom prst="roundRect">
            <a:avLst>
              <a:gd name="adj" fmla="val 10148"/>
            </a:avLst>
          </a:prstGeom>
          <a:blipFill rotWithShape="0">
            <a:blip r:embed="rId1"/>
            <a:srcRect/>
            <a:stretch/>
          </a:blipFill>
          <a:ln w="0">
            <a:solidFill>
              <a:srgbClr val="74747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>
                    <a:alpha val="1000"/>
                  </a:srgbClr>
                </a:solidFill>
                <a:latin typeface="맑은 고딕"/>
              </a:rPr>
              <a:t> 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TextBox 11"/>
          <p:cNvSpPr/>
          <p:nvPr/>
        </p:nvSpPr>
        <p:spPr>
          <a:xfrm>
            <a:off x="2526480" y="3511080"/>
            <a:ext cx="365976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Multi-Source Measurement 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7" name="Straight Arrow Connector 13"/>
          <p:cNvCxnSpPr>
            <a:stCxn id="368" idx="3"/>
            <a:endCxn id="369" idx="1"/>
          </p:cNvCxnSpPr>
          <p:nvPr/>
        </p:nvCxnSpPr>
        <p:spPr>
          <a:xfrm>
            <a:off x="6725880" y="2814840"/>
            <a:ext cx="1249560" cy="360"/>
          </a:xfrm>
          <a:prstGeom prst="straightConnector1">
            <a:avLst/>
          </a:prstGeom>
          <a:ln w="0">
            <a:solidFill>
              <a:srgbClr val="747474"/>
            </a:solidFill>
            <a:tailEnd len="lg" type="stealth" w="lg"/>
          </a:ln>
        </p:spPr>
      </p:cxnSp>
      <p:sp>
        <p:nvSpPr>
          <p:cNvPr id="368" name="Rounded Rectangle 15"/>
          <p:cNvSpPr/>
          <p:nvPr/>
        </p:nvSpPr>
        <p:spPr>
          <a:xfrm>
            <a:off x="1988640" y="2212560"/>
            <a:ext cx="4737240" cy="1204560"/>
          </a:xfrm>
          <a:prstGeom prst="roundRect">
            <a:avLst>
              <a:gd name="adj" fmla="val 10462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370" name="TextBox 16"/>
          <p:cNvSpPr/>
          <p:nvPr/>
        </p:nvSpPr>
        <p:spPr>
          <a:xfrm>
            <a:off x="2447640" y="2198880"/>
            <a:ext cx="8766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Wind speed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TextBox 17"/>
          <p:cNvSpPr/>
          <p:nvPr/>
        </p:nvSpPr>
        <p:spPr>
          <a:xfrm>
            <a:off x="4866120" y="2162880"/>
            <a:ext cx="8845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Yaw angle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TextBox 22"/>
          <p:cNvSpPr/>
          <p:nvPr/>
        </p:nvSpPr>
        <p:spPr>
          <a:xfrm>
            <a:off x="3641400" y="2198880"/>
            <a:ext cx="11008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Wind angle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TextBox 24"/>
          <p:cNvSpPr/>
          <p:nvPr/>
        </p:nvSpPr>
        <p:spPr>
          <a:xfrm>
            <a:off x="2629440" y="1865160"/>
            <a:ext cx="34434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Multi-Source Information 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Rounded Rectangle 27"/>
          <p:cNvSpPr/>
          <p:nvPr/>
        </p:nvSpPr>
        <p:spPr>
          <a:xfrm>
            <a:off x="7975080" y="2212560"/>
            <a:ext cx="2160360" cy="1204560"/>
          </a:xfrm>
          <a:prstGeom prst="roundRect">
            <a:avLst>
              <a:gd name="adj" fmla="val 11334"/>
            </a:avLst>
          </a:prstGeom>
          <a:blipFill rotWithShape="0">
            <a:blip r:embed="rId2"/>
            <a:srcRect/>
            <a:stretch/>
          </a:blipFill>
          <a:ln w="0">
            <a:solidFill>
              <a:srgbClr val="74747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>
                    <a:alpha val="1000"/>
                  </a:srgbClr>
                </a:solidFill>
                <a:latin typeface="맑은 고딕"/>
              </a:rPr>
              <a:t> 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TextBox 32"/>
          <p:cNvSpPr/>
          <p:nvPr/>
        </p:nvSpPr>
        <p:spPr>
          <a:xfrm>
            <a:off x="6639840" y="4088880"/>
            <a:ext cx="143280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Embedding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TextBox 33"/>
          <p:cNvSpPr/>
          <p:nvPr/>
        </p:nvSpPr>
        <p:spPr>
          <a:xfrm>
            <a:off x="1469880" y="1843200"/>
            <a:ext cx="45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(a)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TextBox 34"/>
          <p:cNvSpPr/>
          <p:nvPr/>
        </p:nvSpPr>
        <p:spPr>
          <a:xfrm>
            <a:off x="1462680" y="3493440"/>
            <a:ext cx="471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(b)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TextBox 35"/>
          <p:cNvSpPr/>
          <p:nvPr/>
        </p:nvSpPr>
        <p:spPr>
          <a:xfrm>
            <a:off x="6639840" y="2428560"/>
            <a:ext cx="143280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Embedding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8" name="Picture 25" descr=""/>
          <p:cNvPicPr/>
          <p:nvPr/>
        </p:nvPicPr>
        <p:blipFill>
          <a:blip r:embed="rId3"/>
          <a:stretch/>
        </p:blipFill>
        <p:spPr>
          <a:xfrm>
            <a:off x="3325320" y="4231440"/>
            <a:ext cx="961920" cy="790920"/>
          </a:xfrm>
          <a:prstGeom prst="rect">
            <a:avLst/>
          </a:prstGeom>
          <a:ln w="0">
            <a:noFill/>
          </a:ln>
        </p:spPr>
      </p:pic>
      <p:pic>
        <p:nvPicPr>
          <p:cNvPr id="379" name="Picture 40" descr=""/>
          <p:cNvPicPr/>
          <p:nvPr/>
        </p:nvPicPr>
        <p:blipFill>
          <a:blip r:embed="rId4"/>
          <a:stretch/>
        </p:blipFill>
        <p:spPr>
          <a:xfrm>
            <a:off x="6158880" y="4591440"/>
            <a:ext cx="339480" cy="34920"/>
          </a:xfrm>
          <a:prstGeom prst="rect">
            <a:avLst/>
          </a:prstGeom>
          <a:ln w="0">
            <a:noFill/>
          </a:ln>
        </p:spPr>
      </p:pic>
      <p:pic>
        <p:nvPicPr>
          <p:cNvPr id="380" name="Picture 8" descr="MET - towers"/>
          <p:cNvPicPr/>
          <p:nvPr/>
        </p:nvPicPr>
        <p:blipFill>
          <a:blip r:embed="rId5"/>
          <a:srcRect l="12760" t="6519" r="16862" b="6958"/>
          <a:stretch/>
        </p:blipFill>
        <p:spPr>
          <a:xfrm>
            <a:off x="2442960" y="4223880"/>
            <a:ext cx="393120" cy="788040"/>
          </a:xfrm>
          <a:prstGeom prst="rect">
            <a:avLst/>
          </a:prstGeom>
          <a:ln w="0">
            <a:noFill/>
          </a:ln>
        </p:spPr>
      </p:pic>
      <p:sp>
        <p:nvSpPr>
          <p:cNvPr id="381" name="TextBox 44"/>
          <p:cNvSpPr/>
          <p:nvPr/>
        </p:nvSpPr>
        <p:spPr>
          <a:xfrm>
            <a:off x="878040" y="5366160"/>
            <a:ext cx="3171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2" name="Picture 21" descr=""/>
          <p:cNvPicPr/>
          <p:nvPr/>
        </p:nvPicPr>
        <p:blipFill>
          <a:blip r:embed="rId6"/>
          <a:stretch/>
        </p:blipFill>
        <p:spPr>
          <a:xfrm>
            <a:off x="4734360" y="4215600"/>
            <a:ext cx="1114200" cy="792360"/>
          </a:xfrm>
          <a:prstGeom prst="rect">
            <a:avLst/>
          </a:prstGeom>
          <a:ln w="0">
            <a:noFill/>
          </a:ln>
        </p:spPr>
      </p:pic>
      <p:sp>
        <p:nvSpPr>
          <p:cNvPr id="383" name="TextBox 3"/>
          <p:cNvSpPr/>
          <p:nvPr/>
        </p:nvSpPr>
        <p:spPr>
          <a:xfrm>
            <a:off x="5838120" y="2198880"/>
            <a:ext cx="8845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Turbine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 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layout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7"/>
          <a:stretch/>
        </p:blipFill>
        <p:spPr>
          <a:xfrm>
            <a:off x="3657600" y="2811960"/>
            <a:ext cx="985320" cy="42984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8"/>
          <a:stretch/>
        </p:blipFill>
        <p:spPr>
          <a:xfrm>
            <a:off x="2286000" y="2779200"/>
            <a:ext cx="1143000" cy="478800"/>
          </a:xfrm>
          <a:prstGeom prst="rect">
            <a:avLst/>
          </a:prstGeom>
          <a:ln w="0">
            <a:noFill/>
          </a:ln>
        </p:spPr>
      </p:pic>
      <p:pic>
        <p:nvPicPr>
          <p:cNvPr id="386" name="" descr=""/>
          <p:cNvPicPr/>
          <p:nvPr/>
        </p:nvPicPr>
        <p:blipFill>
          <a:blip r:embed="rId9"/>
          <a:stretch/>
        </p:blipFill>
        <p:spPr>
          <a:xfrm>
            <a:off x="5101200" y="2739960"/>
            <a:ext cx="421200" cy="549720"/>
          </a:xfrm>
          <a:prstGeom prst="rect">
            <a:avLst/>
          </a:prstGeom>
          <a:ln w="0">
            <a:noFill/>
          </a:ln>
        </p:spPr>
      </p:pic>
      <p:pic>
        <p:nvPicPr>
          <p:cNvPr id="387" name="" descr=""/>
          <p:cNvPicPr/>
          <p:nvPr/>
        </p:nvPicPr>
        <p:blipFill>
          <a:blip r:embed="rId10"/>
          <a:stretch/>
        </p:blipFill>
        <p:spPr>
          <a:xfrm>
            <a:off x="5876640" y="2775960"/>
            <a:ext cx="752760" cy="51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Picture 1" descr=""/>
          <p:cNvPicPr/>
          <p:nvPr/>
        </p:nvPicPr>
        <p:blipFill>
          <a:blip r:embed="rId1"/>
          <a:stretch/>
        </p:blipFill>
        <p:spPr>
          <a:xfrm>
            <a:off x="6320160" y="2617920"/>
            <a:ext cx="2738520" cy="2007000"/>
          </a:xfrm>
          <a:prstGeom prst="rect">
            <a:avLst/>
          </a:prstGeom>
          <a:ln w="0">
            <a:noFill/>
          </a:ln>
        </p:spPr>
      </p:pic>
      <p:sp>
        <p:nvSpPr>
          <p:cNvPr id="389" name="TextBox 2"/>
          <p:cNvSpPr/>
          <p:nvPr/>
        </p:nvSpPr>
        <p:spPr>
          <a:xfrm>
            <a:off x="6201720" y="2434680"/>
            <a:ext cx="45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(c)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0" name="Picture 3" descr=""/>
          <p:cNvPicPr/>
          <p:nvPr/>
        </p:nvPicPr>
        <p:blipFill>
          <a:blip r:embed="rId2"/>
          <a:srcRect l="8021" t="8798" r="1895" b="5635"/>
          <a:stretch/>
        </p:blipFill>
        <p:spPr>
          <a:xfrm>
            <a:off x="9387360" y="2795760"/>
            <a:ext cx="2696400" cy="1942200"/>
          </a:xfrm>
          <a:prstGeom prst="rect">
            <a:avLst/>
          </a:prstGeom>
          <a:ln w="0">
            <a:noFill/>
          </a:ln>
        </p:spPr>
      </p:pic>
      <p:sp>
        <p:nvSpPr>
          <p:cNvPr id="391" name="Rounded Rectangle 4"/>
          <p:cNvSpPr/>
          <p:nvPr/>
        </p:nvSpPr>
        <p:spPr>
          <a:xfrm>
            <a:off x="15840" y="2019600"/>
            <a:ext cx="6009120" cy="2816640"/>
          </a:xfrm>
          <a:prstGeom prst="roundRect">
            <a:avLst>
              <a:gd name="adj" fmla="val 9144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392" name="TextBox 5"/>
          <p:cNvSpPr/>
          <p:nvPr/>
        </p:nvSpPr>
        <p:spPr>
          <a:xfrm>
            <a:off x="9282600" y="2426400"/>
            <a:ext cx="471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(d)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TextBox 6"/>
          <p:cNvSpPr/>
          <p:nvPr/>
        </p:nvSpPr>
        <p:spPr>
          <a:xfrm>
            <a:off x="3083040" y="2426400"/>
            <a:ext cx="471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(b)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TextBox 7"/>
          <p:cNvSpPr/>
          <p:nvPr/>
        </p:nvSpPr>
        <p:spPr>
          <a:xfrm>
            <a:off x="23760" y="2426400"/>
            <a:ext cx="535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lphaLcParenR"/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Rounded Rectangle 12"/>
          <p:cNvSpPr/>
          <p:nvPr/>
        </p:nvSpPr>
        <p:spPr>
          <a:xfrm>
            <a:off x="6175080" y="2019600"/>
            <a:ext cx="6000120" cy="2816640"/>
          </a:xfrm>
          <a:prstGeom prst="roundRect">
            <a:avLst>
              <a:gd name="adj" fmla="val 9144"/>
            </a:avLst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pic>
        <p:nvPicPr>
          <p:cNvPr id="396" name="Picture 13" descr=""/>
          <p:cNvPicPr/>
          <p:nvPr/>
        </p:nvPicPr>
        <p:blipFill>
          <a:blip r:embed="rId3"/>
          <a:stretch/>
        </p:blipFill>
        <p:spPr>
          <a:xfrm>
            <a:off x="1691280" y="3836160"/>
            <a:ext cx="1112400" cy="948960"/>
          </a:xfrm>
          <a:prstGeom prst="rect">
            <a:avLst/>
          </a:prstGeom>
          <a:ln w="0">
            <a:noFill/>
          </a:ln>
        </p:spPr>
      </p:pic>
      <p:pic>
        <p:nvPicPr>
          <p:cNvPr id="397" name="Picture 14" descr=""/>
          <p:cNvPicPr/>
          <p:nvPr/>
        </p:nvPicPr>
        <p:blipFill>
          <a:blip r:embed="rId4"/>
          <a:stretch/>
        </p:blipFill>
        <p:spPr>
          <a:xfrm>
            <a:off x="592200" y="2646720"/>
            <a:ext cx="1784520" cy="871200"/>
          </a:xfrm>
          <a:prstGeom prst="rect">
            <a:avLst/>
          </a:prstGeom>
          <a:ln w="0">
            <a:noFill/>
          </a:ln>
        </p:spPr>
      </p:pic>
      <p:pic>
        <p:nvPicPr>
          <p:cNvPr id="398" name="Picture 15" descr=""/>
          <p:cNvPicPr/>
          <p:nvPr/>
        </p:nvPicPr>
        <p:blipFill>
          <a:blip r:embed="rId5"/>
          <a:stretch/>
        </p:blipFill>
        <p:spPr>
          <a:xfrm>
            <a:off x="124920" y="3879720"/>
            <a:ext cx="1028880" cy="881640"/>
          </a:xfrm>
          <a:prstGeom prst="rect">
            <a:avLst/>
          </a:prstGeom>
          <a:ln w="0">
            <a:noFill/>
          </a:ln>
        </p:spPr>
      </p:pic>
      <p:sp>
        <p:nvSpPr>
          <p:cNvPr id="399" name="Bent-Up Arrow 16"/>
          <p:cNvSpPr/>
          <p:nvPr/>
        </p:nvSpPr>
        <p:spPr>
          <a:xfrm flipH="1" rot="5400000">
            <a:off x="95760" y="3342600"/>
            <a:ext cx="752400" cy="234360"/>
          </a:xfrm>
          <a:prstGeom prst="bentUpArrow">
            <a:avLst>
              <a:gd name="adj1" fmla="val 29432"/>
              <a:gd name="adj2" fmla="val 29665"/>
              <a:gd name="adj3" fmla="val 30919"/>
            </a:avLst>
          </a:prstGeom>
          <a:solidFill>
            <a:srgbClr val="5780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480" bIns="2448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pic>
        <p:nvPicPr>
          <p:cNvPr id="400" name="Picture 20" descr=""/>
          <p:cNvPicPr/>
          <p:nvPr/>
        </p:nvPicPr>
        <p:blipFill>
          <a:blip r:embed="rId6"/>
          <a:srcRect l="2799" t="7825" r="49747" b="51772"/>
          <a:stretch/>
        </p:blipFill>
        <p:spPr>
          <a:xfrm>
            <a:off x="4020120" y="2601360"/>
            <a:ext cx="1054800" cy="1055160"/>
          </a:xfrm>
          <a:prstGeom prst="rect">
            <a:avLst/>
          </a:prstGeom>
          <a:ln w="0">
            <a:noFill/>
          </a:ln>
        </p:spPr>
      </p:pic>
      <p:sp>
        <p:nvSpPr>
          <p:cNvPr id="401" name="Bent-Up Arrow 17"/>
          <p:cNvSpPr/>
          <p:nvPr/>
        </p:nvSpPr>
        <p:spPr>
          <a:xfrm flipH="1" rot="10800000">
            <a:off x="2367360" y="3105360"/>
            <a:ext cx="234360" cy="730800"/>
          </a:xfrm>
          <a:prstGeom prst="bentUpArrow">
            <a:avLst>
              <a:gd name="adj1" fmla="val 29432"/>
              <a:gd name="adj2" fmla="val 29665"/>
              <a:gd name="adj3" fmla="val 30919"/>
            </a:avLst>
          </a:prstGeom>
          <a:solidFill>
            <a:srgbClr val="c46c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480" bIns="2448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pic>
        <p:nvPicPr>
          <p:cNvPr id="402" name="Picture 18" descr=""/>
          <p:cNvPicPr/>
          <p:nvPr/>
        </p:nvPicPr>
        <p:blipFill>
          <a:blip r:embed="rId7"/>
          <a:srcRect l="3370" t="55132" r="49988" b="5567"/>
          <a:stretch/>
        </p:blipFill>
        <p:spPr>
          <a:xfrm>
            <a:off x="4754880" y="3648240"/>
            <a:ext cx="970560" cy="960840"/>
          </a:xfrm>
          <a:prstGeom prst="rect">
            <a:avLst/>
          </a:prstGeom>
          <a:ln w="0">
            <a:noFill/>
          </a:ln>
        </p:spPr>
      </p:pic>
      <p:pic>
        <p:nvPicPr>
          <p:cNvPr id="403" name="Picture 19" descr=""/>
          <p:cNvPicPr/>
          <p:nvPr/>
        </p:nvPicPr>
        <p:blipFill>
          <a:blip r:embed="rId8"/>
          <a:srcRect l="49892" t="8343" r="3816" b="52812"/>
          <a:stretch/>
        </p:blipFill>
        <p:spPr>
          <a:xfrm>
            <a:off x="3400200" y="3650040"/>
            <a:ext cx="963000" cy="949680"/>
          </a:xfrm>
          <a:prstGeom prst="rect">
            <a:avLst/>
          </a:prstGeom>
          <a:ln w="0">
            <a:noFill/>
          </a:ln>
        </p:spPr>
      </p:pic>
      <p:sp>
        <p:nvSpPr>
          <p:cNvPr id="404" name="TextBox 21"/>
          <p:cNvSpPr/>
          <p:nvPr/>
        </p:nvSpPr>
        <p:spPr>
          <a:xfrm>
            <a:off x="3962160" y="2374920"/>
            <a:ext cx="11800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Ground truth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TextBox 22"/>
          <p:cNvSpPr/>
          <p:nvPr/>
        </p:nvSpPr>
        <p:spPr>
          <a:xfrm>
            <a:off x="3147480" y="4559760"/>
            <a:ext cx="14482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With constraints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TextBox 23"/>
          <p:cNvSpPr/>
          <p:nvPr/>
        </p:nvSpPr>
        <p:spPr>
          <a:xfrm>
            <a:off x="4603320" y="4559760"/>
            <a:ext cx="131868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No constraints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TextBox 8"/>
          <p:cNvSpPr/>
          <p:nvPr/>
        </p:nvSpPr>
        <p:spPr>
          <a:xfrm>
            <a:off x="1031760" y="2017440"/>
            <a:ext cx="4066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Physics-guided surrogate modeling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TextBox 9"/>
          <p:cNvSpPr/>
          <p:nvPr/>
        </p:nvSpPr>
        <p:spPr>
          <a:xfrm>
            <a:off x="7206840" y="2017440"/>
            <a:ext cx="4359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Multi-source wind farm measurements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34" descr=""/>
          <p:cNvPicPr/>
          <p:nvPr/>
        </p:nvPicPr>
        <p:blipFill>
          <a:blip r:embed="rId1"/>
          <a:stretch/>
        </p:blipFill>
        <p:spPr>
          <a:xfrm>
            <a:off x="1316160" y="2711880"/>
            <a:ext cx="1598400" cy="811800"/>
          </a:xfrm>
          <a:prstGeom prst="rect">
            <a:avLst/>
          </a:prstGeom>
          <a:ln w="0">
            <a:noFill/>
          </a:ln>
        </p:spPr>
      </p:pic>
      <p:sp>
        <p:nvSpPr>
          <p:cNvPr id="62" name="TextBox 35"/>
          <p:cNvSpPr/>
          <p:nvPr/>
        </p:nvSpPr>
        <p:spPr>
          <a:xfrm>
            <a:off x="896760" y="3512160"/>
            <a:ext cx="2383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Spatio-temporal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wake turbulence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Manual Operation 37"/>
          <p:cNvSpPr/>
          <p:nvPr/>
        </p:nvSpPr>
        <p:spPr>
          <a:xfrm rot="16200000">
            <a:off x="3048480" y="2958120"/>
            <a:ext cx="1407600" cy="942840"/>
          </a:xfrm>
          <a:prstGeom prst="flowChartManualOperation">
            <a:avLst/>
          </a:prstGeom>
          <a:solidFill>
            <a:schemeClr val="tx1">
              <a:alpha val="2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4" name="TextBox 38"/>
          <p:cNvSpPr/>
          <p:nvPr/>
        </p:nvSpPr>
        <p:spPr>
          <a:xfrm>
            <a:off x="3237480" y="2965320"/>
            <a:ext cx="1030680" cy="9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Encoder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5" name="Straight Arrow Connector 42"/>
          <p:cNvCxnSpPr>
            <a:stCxn id="63" idx="2"/>
            <a:endCxn id="66" idx="1"/>
          </p:cNvCxnSpPr>
          <p:nvPr/>
        </p:nvCxnSpPr>
        <p:spPr>
          <a:xfrm flipV="1">
            <a:off x="4223880" y="3428280"/>
            <a:ext cx="690840" cy="1800"/>
          </a:xfrm>
          <a:prstGeom prst="straightConnector1">
            <a:avLst/>
          </a:prstGeom>
          <a:ln w="0">
            <a:solidFill>
              <a:srgbClr val="000000"/>
            </a:solidFill>
            <a:tailEnd len="lg" type="triangle" w="lg"/>
          </a:ln>
        </p:spPr>
      </p:cxnSp>
      <p:sp>
        <p:nvSpPr>
          <p:cNvPr id="67" name="TextBox 44"/>
          <p:cNvSpPr/>
          <p:nvPr/>
        </p:nvSpPr>
        <p:spPr>
          <a:xfrm>
            <a:off x="5294160" y="2410200"/>
            <a:ext cx="1042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Pretrain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Rectangle 48"/>
          <p:cNvSpPr/>
          <p:nvPr/>
        </p:nvSpPr>
        <p:spPr>
          <a:xfrm>
            <a:off x="896760" y="2724480"/>
            <a:ext cx="2383200" cy="1408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66" name="Rectangle 68"/>
          <p:cNvSpPr/>
          <p:nvPr/>
        </p:nvSpPr>
        <p:spPr>
          <a:xfrm>
            <a:off x="4914360" y="3011400"/>
            <a:ext cx="1801800" cy="834120"/>
          </a:xfrm>
          <a:prstGeom prst="rect">
            <a:avLst/>
          </a:prstGeom>
          <a:solidFill>
            <a:schemeClr val="bg2"/>
          </a:solidFill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Latent representation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Manual Operation 70"/>
          <p:cNvSpPr/>
          <p:nvPr/>
        </p:nvSpPr>
        <p:spPr>
          <a:xfrm rot="5400000">
            <a:off x="7177680" y="2957400"/>
            <a:ext cx="1407600" cy="942840"/>
          </a:xfrm>
          <a:prstGeom prst="flowChartManualOperation">
            <a:avLst/>
          </a:prstGeom>
          <a:solidFill>
            <a:schemeClr val="tx1">
              <a:alpha val="2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0" name="TextBox 71"/>
          <p:cNvSpPr/>
          <p:nvPr/>
        </p:nvSpPr>
        <p:spPr>
          <a:xfrm>
            <a:off x="7364520" y="2957040"/>
            <a:ext cx="1042920" cy="9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Decoder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1" name="Straight Arrow Connector 72"/>
          <p:cNvCxnSpPr/>
          <p:nvPr/>
        </p:nvCxnSpPr>
        <p:spPr>
          <a:xfrm flipV="1">
            <a:off x="6717240" y="3413160"/>
            <a:ext cx="690480" cy="1440"/>
          </a:xfrm>
          <a:prstGeom prst="straightConnector1">
            <a:avLst/>
          </a:prstGeom>
          <a:ln w="0">
            <a:solidFill>
              <a:srgbClr val="000000"/>
            </a:solidFill>
            <a:tailEnd len="lg" type="triangle" w="lg"/>
          </a:ln>
        </p:spPr>
      </p:cxnSp>
      <p:pic>
        <p:nvPicPr>
          <p:cNvPr id="72" name="Picture 74" descr=""/>
          <p:cNvPicPr/>
          <p:nvPr/>
        </p:nvPicPr>
        <p:blipFill>
          <a:blip r:embed="rId2"/>
          <a:stretch/>
        </p:blipFill>
        <p:spPr>
          <a:xfrm>
            <a:off x="8772480" y="2711880"/>
            <a:ext cx="1598400" cy="811800"/>
          </a:xfrm>
          <a:prstGeom prst="rect">
            <a:avLst/>
          </a:prstGeom>
          <a:ln w="0">
            <a:noFill/>
          </a:ln>
        </p:spPr>
      </p:pic>
      <p:sp>
        <p:nvSpPr>
          <p:cNvPr id="73" name="TextBox 75"/>
          <p:cNvSpPr/>
          <p:nvPr/>
        </p:nvSpPr>
        <p:spPr>
          <a:xfrm>
            <a:off x="8352720" y="3512160"/>
            <a:ext cx="2383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Spatio-temporal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wake turbulence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Rectangle 76"/>
          <p:cNvSpPr/>
          <p:nvPr/>
        </p:nvSpPr>
        <p:spPr>
          <a:xfrm>
            <a:off x="8353080" y="2724480"/>
            <a:ext cx="2383200" cy="1408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75" name="Straight Connector 9"/>
          <p:cNvCxnSpPr>
            <a:stCxn id="63" idx="3"/>
          </p:cNvCxnSpPr>
          <p:nvPr/>
        </p:nvCxnSpPr>
        <p:spPr>
          <a:xfrm flipV="1">
            <a:off x="3752280" y="2601360"/>
            <a:ext cx="1800" cy="124920"/>
          </a:xfrm>
          <a:prstGeom prst="straightConnector1">
            <a:avLst/>
          </a:prstGeom>
          <a:ln w="0">
            <a:solidFill>
              <a:srgbClr val="000000"/>
            </a:solidFill>
          </a:ln>
        </p:spPr>
      </p:cxnSp>
      <p:cxnSp>
        <p:nvCxnSpPr>
          <p:cNvPr id="76" name="Straight Connector 10"/>
          <p:cNvCxnSpPr/>
          <p:nvPr/>
        </p:nvCxnSpPr>
        <p:spPr>
          <a:xfrm flipV="1">
            <a:off x="7824960" y="2594520"/>
            <a:ext cx="1080" cy="272520"/>
          </a:xfrm>
          <a:prstGeom prst="straightConnector1">
            <a:avLst/>
          </a:prstGeom>
          <a:ln w="0">
            <a:solidFill>
              <a:srgbClr val="000000"/>
            </a:solidFill>
          </a:ln>
        </p:spPr>
      </p:cxnSp>
      <p:cxnSp>
        <p:nvCxnSpPr>
          <p:cNvPr id="77" name="Straight Connector 14"/>
          <p:cNvCxnSpPr>
            <a:endCxn id="67" idx="1"/>
          </p:cNvCxnSpPr>
          <p:nvPr/>
        </p:nvCxnSpPr>
        <p:spPr>
          <a:xfrm>
            <a:off x="3753000" y="2589120"/>
            <a:ext cx="1541520" cy="3240"/>
          </a:xfrm>
          <a:prstGeom prst="straightConnector1">
            <a:avLst/>
          </a:prstGeom>
          <a:ln w="0">
            <a:solidFill>
              <a:srgbClr val="000000"/>
            </a:solidFill>
          </a:ln>
        </p:spPr>
      </p:cxnSp>
      <p:cxnSp>
        <p:nvCxnSpPr>
          <p:cNvPr id="78" name="Straight Connector 16"/>
          <p:cNvCxnSpPr>
            <a:stCxn id="67" idx="3"/>
          </p:cNvCxnSpPr>
          <p:nvPr/>
        </p:nvCxnSpPr>
        <p:spPr>
          <a:xfrm>
            <a:off x="6337080" y="2592000"/>
            <a:ext cx="1488960" cy="3600"/>
          </a:xfrm>
          <a:prstGeom prst="straightConnector1">
            <a:avLst/>
          </a:prstGeom>
          <a:ln w="0">
            <a:solidFill>
              <a:srgbClr val="000000"/>
            </a:solidFill>
          </a:ln>
        </p:spPr>
      </p:cxnSp>
      <p:pic>
        <p:nvPicPr>
          <p:cNvPr id="79" name="Picture 29" descr=""/>
          <p:cNvPicPr/>
          <p:nvPr/>
        </p:nvPicPr>
        <p:blipFill>
          <a:blip r:embed="rId3"/>
          <a:stretch/>
        </p:blipFill>
        <p:spPr>
          <a:xfrm>
            <a:off x="3394080" y="2934000"/>
            <a:ext cx="708840" cy="664920"/>
          </a:xfrm>
          <a:prstGeom prst="rect">
            <a:avLst/>
          </a:prstGeom>
          <a:ln w="0">
            <a:noFill/>
          </a:ln>
        </p:spPr>
      </p:pic>
      <p:pic>
        <p:nvPicPr>
          <p:cNvPr id="80" name="Picture 36" descr=""/>
          <p:cNvPicPr/>
          <p:nvPr/>
        </p:nvPicPr>
        <p:blipFill>
          <a:blip r:embed="rId4"/>
          <a:stretch/>
        </p:blipFill>
        <p:spPr>
          <a:xfrm rot="10800000">
            <a:off x="7520040" y="2934720"/>
            <a:ext cx="708840" cy="66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ight Arrow 51"/>
          <p:cNvSpPr/>
          <p:nvPr/>
        </p:nvSpPr>
        <p:spPr>
          <a:xfrm rot="10800000">
            <a:off x="2980440" y="2565000"/>
            <a:ext cx="7499520" cy="964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82" name="Right Arrow 50"/>
          <p:cNvSpPr/>
          <p:nvPr/>
        </p:nvSpPr>
        <p:spPr>
          <a:xfrm>
            <a:off x="2999160" y="1715760"/>
            <a:ext cx="7499520" cy="964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>
            <a:solidFill>
              <a:srgbClr val="e8e8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pic>
        <p:nvPicPr>
          <p:cNvPr id="83" name="Picture 12" descr=""/>
          <p:cNvPicPr/>
          <p:nvPr/>
        </p:nvPicPr>
        <p:blipFill>
          <a:blip r:embed="rId1"/>
          <a:stretch/>
        </p:blipFill>
        <p:spPr>
          <a:xfrm>
            <a:off x="10486800" y="1821960"/>
            <a:ext cx="1333080" cy="1330560"/>
          </a:xfrm>
          <a:prstGeom prst="rect">
            <a:avLst/>
          </a:prstGeom>
          <a:ln w="0">
            <a:noFill/>
          </a:ln>
        </p:spPr>
      </p:pic>
      <p:sp>
        <p:nvSpPr>
          <p:cNvPr id="84" name="TextBox 13"/>
          <p:cNvSpPr/>
          <p:nvPr/>
        </p:nvSpPr>
        <p:spPr>
          <a:xfrm>
            <a:off x="10575360" y="3153240"/>
            <a:ext cx="12092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Gaussian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noise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20"/>
          <p:cNvSpPr/>
          <p:nvPr/>
        </p:nvSpPr>
        <p:spPr>
          <a:xfrm>
            <a:off x="5411520" y="2000880"/>
            <a:ext cx="2492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Add noise step by step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Picture 23" descr=""/>
          <p:cNvPicPr/>
          <p:nvPr/>
        </p:nvPicPr>
        <p:blipFill>
          <a:blip r:embed="rId2"/>
          <a:stretch/>
        </p:blipFill>
        <p:spPr>
          <a:xfrm>
            <a:off x="282240" y="1920240"/>
            <a:ext cx="1598400" cy="811800"/>
          </a:xfrm>
          <a:prstGeom prst="rect">
            <a:avLst/>
          </a:prstGeom>
          <a:ln w="0">
            <a:noFill/>
          </a:ln>
        </p:spPr>
      </p:pic>
      <p:sp>
        <p:nvSpPr>
          <p:cNvPr id="87" name="TextBox 30"/>
          <p:cNvSpPr/>
          <p:nvPr/>
        </p:nvSpPr>
        <p:spPr>
          <a:xfrm>
            <a:off x="130680" y="2723040"/>
            <a:ext cx="1792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Spatio-temporal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wind field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Manual Operation 146"/>
          <p:cNvSpPr/>
          <p:nvPr/>
        </p:nvSpPr>
        <p:spPr>
          <a:xfrm rot="16200000">
            <a:off x="2124000" y="2554200"/>
            <a:ext cx="776880" cy="945000"/>
          </a:xfrm>
          <a:prstGeom prst="flowChartManualOperation">
            <a:avLst/>
          </a:prstGeom>
          <a:solidFill>
            <a:schemeClr val="bg2">
              <a:alpha val="20000"/>
            </a:schemeClr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accent5"/>
              </a:solidFill>
              <a:latin typeface="Arial"/>
            </a:endParaRPr>
          </a:p>
        </p:txBody>
      </p:sp>
      <p:sp>
        <p:nvSpPr>
          <p:cNvPr id="89" name="TextBox 148"/>
          <p:cNvSpPr/>
          <p:nvPr/>
        </p:nvSpPr>
        <p:spPr>
          <a:xfrm>
            <a:off x="1956600" y="2842920"/>
            <a:ext cx="11070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Decoder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Manual Operation 149"/>
          <p:cNvSpPr/>
          <p:nvPr/>
        </p:nvSpPr>
        <p:spPr>
          <a:xfrm rot="16200000">
            <a:off x="2125080" y="1723320"/>
            <a:ext cx="776880" cy="942840"/>
          </a:xfrm>
          <a:prstGeom prst="flowChartManualOperation">
            <a:avLst/>
          </a:prstGeom>
          <a:solidFill>
            <a:schemeClr val="bg2">
              <a:alpha val="20000"/>
            </a:schemeClr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accent5"/>
              </a:solidFill>
              <a:latin typeface="Arial"/>
            </a:endParaRPr>
          </a:p>
        </p:txBody>
      </p:sp>
      <p:sp>
        <p:nvSpPr>
          <p:cNvPr id="91" name="TextBox 150"/>
          <p:cNvSpPr/>
          <p:nvPr/>
        </p:nvSpPr>
        <p:spPr>
          <a:xfrm>
            <a:off x="1966680" y="2003400"/>
            <a:ext cx="11070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Encoder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Box 21"/>
          <p:cNvSpPr/>
          <p:nvPr/>
        </p:nvSpPr>
        <p:spPr>
          <a:xfrm>
            <a:off x="3058200" y="2861280"/>
            <a:ext cx="7484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Conditional generation 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by denoising step by step using neural network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Picture 5" descr=""/>
          <p:cNvPicPr/>
          <p:nvPr/>
        </p:nvPicPr>
        <p:blipFill>
          <a:blip r:embed="rId3"/>
          <a:stretch/>
        </p:blipFill>
        <p:spPr>
          <a:xfrm>
            <a:off x="2072160" y="1841040"/>
            <a:ext cx="224280" cy="253800"/>
          </a:xfrm>
          <a:prstGeom prst="rect">
            <a:avLst/>
          </a:prstGeom>
          <a:ln w="0">
            <a:noFill/>
          </a:ln>
        </p:spPr>
      </p:pic>
      <p:pic>
        <p:nvPicPr>
          <p:cNvPr id="94" name="Picture 6" descr=""/>
          <p:cNvPicPr/>
          <p:nvPr/>
        </p:nvPicPr>
        <p:blipFill>
          <a:blip r:embed="rId4"/>
          <a:stretch/>
        </p:blipFill>
        <p:spPr>
          <a:xfrm>
            <a:off x="2072160" y="2680560"/>
            <a:ext cx="224280" cy="253800"/>
          </a:xfrm>
          <a:prstGeom prst="rect">
            <a:avLst/>
          </a:prstGeom>
          <a:ln w="0">
            <a:noFill/>
          </a:ln>
        </p:spPr>
      </p:pic>
      <p:sp>
        <p:nvSpPr>
          <p:cNvPr id="95" name="Rounded Rectangle 1"/>
          <p:cNvSpPr/>
          <p:nvPr/>
        </p:nvSpPr>
        <p:spPr>
          <a:xfrm>
            <a:off x="3656880" y="3662280"/>
            <a:ext cx="933120" cy="3373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WP2b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Rounded Rectangle 2"/>
          <p:cNvSpPr/>
          <p:nvPr/>
        </p:nvSpPr>
        <p:spPr>
          <a:xfrm>
            <a:off x="2040120" y="3663360"/>
            <a:ext cx="933120" cy="3373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WP2a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Rectangle 7"/>
          <p:cNvSpPr/>
          <p:nvPr/>
        </p:nvSpPr>
        <p:spPr>
          <a:xfrm>
            <a:off x="3561840" y="3580200"/>
            <a:ext cx="6391080" cy="501840"/>
          </a:xfrm>
          <a:prstGeom prst="rect">
            <a:avLst/>
          </a:prstGeom>
          <a:noFill/>
          <a:ln>
            <a:solidFill>
              <a:srgbClr val="a6ca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98" name="TextBox 8"/>
          <p:cNvSpPr/>
          <p:nvPr/>
        </p:nvSpPr>
        <p:spPr>
          <a:xfrm>
            <a:off x="4637880" y="3647160"/>
            <a:ext cx="5315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Representations of multi-source data as conditions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Rectangle 9"/>
          <p:cNvSpPr/>
          <p:nvPr/>
        </p:nvSpPr>
        <p:spPr>
          <a:xfrm>
            <a:off x="1983240" y="1715760"/>
            <a:ext cx="1067040" cy="2366280"/>
          </a:xfrm>
          <a:prstGeom prst="rect">
            <a:avLst/>
          </a:prstGeom>
          <a:noFill/>
          <a:ln>
            <a:solidFill>
              <a:srgbClr val="a6ca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00" name="Right Arrow 10"/>
          <p:cNvSpPr/>
          <p:nvPr/>
        </p:nvSpPr>
        <p:spPr>
          <a:xfrm rot="16200000">
            <a:off x="6578640" y="3303720"/>
            <a:ext cx="301320" cy="251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ight Arrow 50"/>
          <p:cNvSpPr/>
          <p:nvPr/>
        </p:nvSpPr>
        <p:spPr>
          <a:xfrm>
            <a:off x="3310560" y="2084760"/>
            <a:ext cx="7400160" cy="2469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e8e8e8"/>
              </a:gs>
              <a:gs pos="74000">
                <a:srgbClr val="aeaeae"/>
              </a:gs>
              <a:gs pos="83000">
                <a:srgbClr val="747474"/>
              </a:gs>
              <a:gs pos="100000">
                <a:srgbClr val="171717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pic>
        <p:nvPicPr>
          <p:cNvPr id="102" name="Picture 12" descr=""/>
          <p:cNvPicPr/>
          <p:nvPr/>
        </p:nvPicPr>
        <p:blipFill>
          <a:blip r:embed="rId1"/>
          <a:stretch/>
        </p:blipFill>
        <p:spPr>
          <a:xfrm>
            <a:off x="10813320" y="2009520"/>
            <a:ext cx="1229400" cy="1226880"/>
          </a:xfrm>
          <a:prstGeom prst="rect">
            <a:avLst/>
          </a:prstGeom>
          <a:ln w="0">
            <a:noFill/>
          </a:ln>
        </p:spPr>
      </p:pic>
      <p:sp>
        <p:nvSpPr>
          <p:cNvPr id="103" name="TextBox 13"/>
          <p:cNvSpPr/>
          <p:nvPr/>
        </p:nvSpPr>
        <p:spPr>
          <a:xfrm>
            <a:off x="10813320" y="3252600"/>
            <a:ext cx="1229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Gaussian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noise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Box 20"/>
          <p:cNvSpPr/>
          <p:nvPr/>
        </p:nvSpPr>
        <p:spPr>
          <a:xfrm>
            <a:off x="3214080" y="1771560"/>
            <a:ext cx="7615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Add noise step by step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Picture 23" descr=""/>
          <p:cNvPicPr/>
          <p:nvPr/>
        </p:nvPicPr>
        <p:blipFill>
          <a:blip r:embed="rId2"/>
          <a:stretch/>
        </p:blipFill>
        <p:spPr>
          <a:xfrm>
            <a:off x="110520" y="2268000"/>
            <a:ext cx="1617840" cy="821880"/>
          </a:xfrm>
          <a:prstGeom prst="rect">
            <a:avLst/>
          </a:prstGeom>
          <a:ln w="0">
            <a:noFill/>
          </a:ln>
        </p:spPr>
      </p:pic>
      <p:sp>
        <p:nvSpPr>
          <p:cNvPr id="106" name="TextBox 30"/>
          <p:cNvSpPr/>
          <p:nvPr/>
        </p:nvSpPr>
        <p:spPr>
          <a:xfrm>
            <a:off x="23040" y="3123000"/>
            <a:ext cx="1792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Spatio-temporal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wind field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Manual Operation 146"/>
          <p:cNvSpPr/>
          <p:nvPr/>
        </p:nvSpPr>
        <p:spPr>
          <a:xfrm rot="16200000">
            <a:off x="2121480" y="2562840"/>
            <a:ext cx="776880" cy="945000"/>
          </a:xfrm>
          <a:prstGeom prst="flowChartManualOperation">
            <a:avLst/>
          </a:prstGeom>
          <a:noFill/>
          <a:ln>
            <a:solidFill>
              <a:srgbClr val="042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accent5"/>
              </a:solidFill>
              <a:latin typeface="Arial"/>
            </a:endParaRPr>
          </a:p>
        </p:txBody>
      </p:sp>
      <p:sp>
        <p:nvSpPr>
          <p:cNvPr id="108" name="TextBox 148"/>
          <p:cNvSpPr/>
          <p:nvPr/>
        </p:nvSpPr>
        <p:spPr>
          <a:xfrm>
            <a:off x="1954440" y="2851560"/>
            <a:ext cx="11070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Decoder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Manual Operation 149"/>
          <p:cNvSpPr/>
          <p:nvPr/>
        </p:nvSpPr>
        <p:spPr>
          <a:xfrm rot="16200000">
            <a:off x="2122560" y="1732320"/>
            <a:ext cx="776880" cy="942840"/>
          </a:xfrm>
          <a:prstGeom prst="flowChartManualOperation">
            <a:avLst/>
          </a:prstGeom>
          <a:noFill/>
          <a:ln>
            <a:solidFill>
              <a:srgbClr val="0423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accent5"/>
              </a:solidFill>
              <a:latin typeface="Arial"/>
            </a:endParaRPr>
          </a:p>
        </p:txBody>
      </p:sp>
      <p:sp>
        <p:nvSpPr>
          <p:cNvPr id="110" name="TextBox 150"/>
          <p:cNvSpPr/>
          <p:nvPr/>
        </p:nvSpPr>
        <p:spPr>
          <a:xfrm>
            <a:off x="1964520" y="2012040"/>
            <a:ext cx="110700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Encoder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Box 21"/>
          <p:cNvSpPr/>
          <p:nvPr/>
        </p:nvSpPr>
        <p:spPr>
          <a:xfrm>
            <a:off x="3183480" y="2619720"/>
            <a:ext cx="7620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Conditional generation 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by denoising gradually using a neural network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Rounded Rectangle 1"/>
          <p:cNvSpPr/>
          <p:nvPr/>
        </p:nvSpPr>
        <p:spPr>
          <a:xfrm>
            <a:off x="3957480" y="3454920"/>
            <a:ext cx="6170760" cy="3373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WP2b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Rectangle 7"/>
          <p:cNvSpPr/>
          <p:nvPr/>
        </p:nvSpPr>
        <p:spPr>
          <a:xfrm>
            <a:off x="4128120" y="3412080"/>
            <a:ext cx="6399720" cy="435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14" name="TextBox 8"/>
          <p:cNvSpPr/>
          <p:nvPr/>
        </p:nvSpPr>
        <p:spPr>
          <a:xfrm>
            <a:off x="4719240" y="3428280"/>
            <a:ext cx="5315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Representations of multi-source data as conditions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Right Arrow 10"/>
          <p:cNvSpPr/>
          <p:nvPr/>
        </p:nvSpPr>
        <p:spPr>
          <a:xfrm rot="16200000">
            <a:off x="6856920" y="3153600"/>
            <a:ext cx="305280" cy="251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16" name="TextBox 4"/>
          <p:cNvSpPr/>
          <p:nvPr/>
        </p:nvSpPr>
        <p:spPr>
          <a:xfrm>
            <a:off x="0" y="1346400"/>
            <a:ext cx="1832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Physical space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Box 11"/>
          <p:cNvSpPr/>
          <p:nvPr/>
        </p:nvSpPr>
        <p:spPr>
          <a:xfrm>
            <a:off x="3183480" y="1346760"/>
            <a:ext cx="7637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Training in latent space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Rounded Rectangle 14"/>
          <p:cNvSpPr/>
          <p:nvPr/>
        </p:nvSpPr>
        <p:spPr>
          <a:xfrm>
            <a:off x="2041560" y="3470040"/>
            <a:ext cx="933120" cy="3373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WP2a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Box 17"/>
          <p:cNvSpPr/>
          <p:nvPr/>
        </p:nvSpPr>
        <p:spPr>
          <a:xfrm>
            <a:off x="18000" y="1814760"/>
            <a:ext cx="1818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Training dataset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Right Arrow 18"/>
          <p:cNvSpPr/>
          <p:nvPr/>
        </p:nvSpPr>
        <p:spPr>
          <a:xfrm rot="10800000">
            <a:off x="3311640" y="2930040"/>
            <a:ext cx="7400160" cy="2469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e8e8e8"/>
              </a:gs>
              <a:gs pos="74000">
                <a:srgbClr val="aeaeae"/>
              </a:gs>
              <a:gs pos="83000">
                <a:srgbClr val="747474"/>
              </a:gs>
              <a:gs pos="100000">
                <a:srgbClr val="171717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21" name="Rounded Rectangle 2"/>
          <p:cNvSpPr/>
          <p:nvPr/>
        </p:nvSpPr>
        <p:spPr>
          <a:xfrm>
            <a:off x="21600" y="1715760"/>
            <a:ext cx="1800360" cy="2193480"/>
          </a:xfrm>
          <a:prstGeom prst="roundRect">
            <a:avLst>
              <a:gd name="adj" fmla="val 6198"/>
            </a:avLst>
          </a:prstGeom>
          <a:noFill/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sp>
        <p:nvSpPr>
          <p:cNvPr id="122" name="Rounded Rectangle 5"/>
          <p:cNvSpPr/>
          <p:nvPr/>
        </p:nvSpPr>
        <p:spPr>
          <a:xfrm>
            <a:off x="3206520" y="1716480"/>
            <a:ext cx="8962920" cy="2193480"/>
          </a:xfrm>
          <a:prstGeom prst="roundRect">
            <a:avLst>
              <a:gd name="adj" fmla="val 6198"/>
            </a:avLst>
          </a:prstGeom>
          <a:noFill/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맑은 고딕"/>
            </a:endParaRPr>
          </a:p>
        </p:txBody>
      </p:sp>
      <p:cxnSp>
        <p:nvCxnSpPr>
          <p:cNvPr id="123" name="Straight Arrow Connector 6"/>
          <p:cNvCxnSpPr/>
          <p:nvPr/>
        </p:nvCxnSpPr>
        <p:spPr>
          <a:xfrm>
            <a:off x="2990880" y="2205720"/>
            <a:ext cx="216360" cy="1080"/>
          </a:xfrm>
          <a:prstGeom prst="straightConnector1">
            <a:avLst/>
          </a:prstGeom>
          <a:ln w="25400">
            <a:solidFill>
              <a:srgbClr val="747474"/>
            </a:solidFill>
            <a:round/>
            <a:tailEnd len="lg" type="stealth" w="med"/>
          </a:ln>
        </p:spPr>
      </p:cxnSp>
      <p:cxnSp>
        <p:nvCxnSpPr>
          <p:cNvPr id="124" name="Straight Arrow Connector 24"/>
          <p:cNvCxnSpPr/>
          <p:nvPr/>
        </p:nvCxnSpPr>
        <p:spPr>
          <a:xfrm flipH="1">
            <a:off x="2975400" y="3053880"/>
            <a:ext cx="231840" cy="1080"/>
          </a:xfrm>
          <a:prstGeom prst="straightConnector1">
            <a:avLst/>
          </a:prstGeom>
          <a:ln w="25400">
            <a:solidFill>
              <a:srgbClr val="747474"/>
            </a:solidFill>
            <a:round/>
            <a:tailEnd len="lg" type="stealth" w="med"/>
          </a:ln>
        </p:spPr>
      </p:cxnSp>
      <p:cxnSp>
        <p:nvCxnSpPr>
          <p:cNvPr id="125" name="Straight Arrow Connector 29"/>
          <p:cNvCxnSpPr/>
          <p:nvPr/>
        </p:nvCxnSpPr>
        <p:spPr>
          <a:xfrm flipH="1">
            <a:off x="1806840" y="3053880"/>
            <a:ext cx="231840" cy="1080"/>
          </a:xfrm>
          <a:prstGeom prst="straightConnector1">
            <a:avLst/>
          </a:prstGeom>
          <a:ln w="25400">
            <a:solidFill>
              <a:srgbClr val="747474"/>
            </a:solidFill>
            <a:round/>
            <a:tailEnd len="lg" type="stealth" w="med"/>
          </a:ln>
        </p:spPr>
      </p:cxnSp>
      <p:cxnSp>
        <p:nvCxnSpPr>
          <p:cNvPr id="126" name="Straight Arrow Connector 31"/>
          <p:cNvCxnSpPr/>
          <p:nvPr/>
        </p:nvCxnSpPr>
        <p:spPr>
          <a:xfrm>
            <a:off x="1822320" y="2203200"/>
            <a:ext cx="216360" cy="1080"/>
          </a:xfrm>
          <a:prstGeom prst="straightConnector1">
            <a:avLst/>
          </a:prstGeom>
          <a:ln w="25400">
            <a:solidFill>
              <a:srgbClr val="747474"/>
            </a:solidFill>
            <a:round/>
            <a:tailEnd len="lg" type="stealth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40"/>
          <p:cNvSpPr/>
          <p:nvPr/>
        </p:nvSpPr>
        <p:spPr>
          <a:xfrm>
            <a:off x="448560" y="2993040"/>
            <a:ext cx="2460960" cy="394560"/>
          </a:xfrm>
          <a:prstGeom prst="rect">
            <a:avLst/>
          </a:prstGeom>
          <a:noFill/>
          <a:ln w="2857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000" spc="-1" strike="noStrike">
                <a:solidFill>
                  <a:schemeClr val="dk1"/>
                </a:solidFill>
                <a:latin typeface="Arial"/>
              </a:rPr>
              <a:t>Online: Prediction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Box 1"/>
          <p:cNvSpPr/>
          <p:nvPr/>
        </p:nvSpPr>
        <p:spPr>
          <a:xfrm>
            <a:off x="444240" y="477360"/>
            <a:ext cx="2179440" cy="394560"/>
          </a:xfrm>
          <a:prstGeom prst="rect">
            <a:avLst/>
          </a:prstGeom>
          <a:noFill/>
          <a:ln w="2857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2000" spc="-1" strike="noStrike">
                <a:solidFill>
                  <a:schemeClr val="dk1"/>
                </a:solidFill>
                <a:latin typeface="Arial"/>
              </a:rPr>
              <a:t>Offline: Pretrain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TextBox 43"/>
          <p:cNvSpPr/>
          <p:nvPr/>
        </p:nvSpPr>
        <p:spPr>
          <a:xfrm>
            <a:off x="2160" y="480960"/>
            <a:ext cx="4914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000" spc="-1" strike="noStrike">
                <a:solidFill>
                  <a:schemeClr val="dk1"/>
                </a:solidFill>
                <a:latin typeface="Arial"/>
              </a:rPr>
              <a:t>(a)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Box 48"/>
          <p:cNvSpPr/>
          <p:nvPr/>
        </p:nvSpPr>
        <p:spPr>
          <a:xfrm>
            <a:off x="2520" y="2993040"/>
            <a:ext cx="5050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000" spc="-1" strike="noStrike">
                <a:solidFill>
                  <a:schemeClr val="dk1"/>
                </a:solidFill>
                <a:latin typeface="Arial"/>
              </a:rPr>
              <a:t>(b)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Right Arrow 21"/>
          <p:cNvSpPr/>
          <p:nvPr/>
        </p:nvSpPr>
        <p:spPr>
          <a:xfrm>
            <a:off x="3254760" y="1233000"/>
            <a:ext cx="7464600" cy="2469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e8e8e8"/>
              </a:gs>
              <a:gs pos="74000">
                <a:srgbClr val="aeaeae"/>
              </a:gs>
              <a:gs pos="83000">
                <a:srgbClr val="747474"/>
              </a:gs>
              <a:gs pos="100000">
                <a:srgbClr val="171717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pic>
        <p:nvPicPr>
          <p:cNvPr id="132" name="Picture 25" descr=""/>
          <p:cNvPicPr/>
          <p:nvPr/>
        </p:nvPicPr>
        <p:blipFill>
          <a:blip r:embed="rId1"/>
          <a:stretch/>
        </p:blipFill>
        <p:spPr>
          <a:xfrm>
            <a:off x="10758960" y="1060560"/>
            <a:ext cx="1229400" cy="1226880"/>
          </a:xfrm>
          <a:prstGeom prst="rect">
            <a:avLst/>
          </a:prstGeom>
          <a:ln w="0">
            <a:noFill/>
          </a:ln>
        </p:spPr>
      </p:pic>
      <p:sp>
        <p:nvSpPr>
          <p:cNvPr id="133" name="TextBox 26"/>
          <p:cNvSpPr/>
          <p:nvPr/>
        </p:nvSpPr>
        <p:spPr>
          <a:xfrm>
            <a:off x="10380600" y="2357280"/>
            <a:ext cx="1962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Gaussian noise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Box 27"/>
          <p:cNvSpPr/>
          <p:nvPr/>
        </p:nvSpPr>
        <p:spPr>
          <a:xfrm>
            <a:off x="3222360" y="928800"/>
            <a:ext cx="7615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Add noise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Picture 28" descr=""/>
          <p:cNvPicPr/>
          <p:nvPr/>
        </p:nvPicPr>
        <p:blipFill>
          <a:blip r:embed="rId2"/>
          <a:stretch/>
        </p:blipFill>
        <p:spPr>
          <a:xfrm>
            <a:off x="119160" y="1216080"/>
            <a:ext cx="1617840" cy="821880"/>
          </a:xfrm>
          <a:prstGeom prst="rect">
            <a:avLst/>
          </a:prstGeom>
          <a:ln w="0">
            <a:noFill/>
          </a:ln>
        </p:spPr>
      </p:pic>
      <p:sp>
        <p:nvSpPr>
          <p:cNvPr id="136" name="TextBox 34"/>
          <p:cNvSpPr/>
          <p:nvPr/>
        </p:nvSpPr>
        <p:spPr>
          <a:xfrm>
            <a:off x="3192120" y="1672200"/>
            <a:ext cx="7620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Denoise gradually using a neural network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Rounded Rectangle 35"/>
          <p:cNvSpPr/>
          <p:nvPr/>
        </p:nvSpPr>
        <p:spPr>
          <a:xfrm>
            <a:off x="3854160" y="2374560"/>
            <a:ext cx="6352200" cy="3229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WP2b </a:t>
            </a:r>
            <a:r>
              <a:rPr b="0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multi-source information &amp; </a:t>
            </a: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WP3a </a:t>
            </a:r>
            <a:r>
              <a:rPr b="0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physical constraints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Rectangle 36"/>
          <p:cNvSpPr/>
          <p:nvPr/>
        </p:nvSpPr>
        <p:spPr>
          <a:xfrm>
            <a:off x="4136400" y="2360160"/>
            <a:ext cx="6399720" cy="435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39" name="Right Arrow 38"/>
          <p:cNvSpPr/>
          <p:nvPr/>
        </p:nvSpPr>
        <p:spPr>
          <a:xfrm rot="16200000">
            <a:off x="6903000" y="2130840"/>
            <a:ext cx="230040" cy="251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40" name="Rounded Rectangle 49"/>
          <p:cNvSpPr/>
          <p:nvPr/>
        </p:nvSpPr>
        <p:spPr>
          <a:xfrm>
            <a:off x="2055600" y="964440"/>
            <a:ext cx="1159200" cy="15577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Encoder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Decoder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Right Arrow 51"/>
          <p:cNvSpPr/>
          <p:nvPr/>
        </p:nvSpPr>
        <p:spPr>
          <a:xfrm rot="10800000">
            <a:off x="3255480" y="1956240"/>
            <a:ext cx="7464600" cy="2469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e8e8e8"/>
              </a:gs>
              <a:gs pos="74000">
                <a:srgbClr val="aeaeae"/>
              </a:gs>
              <a:gs pos="83000">
                <a:srgbClr val="747474"/>
              </a:gs>
              <a:gs pos="100000">
                <a:srgbClr val="171717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42" name="Rounded Rectangle 56"/>
          <p:cNvSpPr/>
          <p:nvPr/>
        </p:nvSpPr>
        <p:spPr>
          <a:xfrm>
            <a:off x="75240" y="893880"/>
            <a:ext cx="12102480" cy="1846440"/>
          </a:xfrm>
          <a:prstGeom prst="roundRect">
            <a:avLst>
              <a:gd name="adj" fmla="val 6198"/>
            </a:avLst>
          </a:prstGeom>
          <a:noFill/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43" name="Rounded Rectangle 65"/>
          <p:cNvSpPr/>
          <p:nvPr/>
        </p:nvSpPr>
        <p:spPr>
          <a:xfrm>
            <a:off x="112680" y="2083680"/>
            <a:ext cx="1617840" cy="5227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WP1 </a:t>
            </a:r>
            <a:r>
              <a:rPr b="0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Training dataset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Picture 68" descr=""/>
          <p:cNvPicPr/>
          <p:nvPr/>
        </p:nvPicPr>
        <p:blipFill>
          <a:blip r:embed="rId3"/>
          <a:stretch/>
        </p:blipFill>
        <p:spPr>
          <a:xfrm>
            <a:off x="75240" y="3540600"/>
            <a:ext cx="1229400" cy="1226880"/>
          </a:xfrm>
          <a:prstGeom prst="rect">
            <a:avLst/>
          </a:prstGeom>
          <a:ln w="0">
            <a:noFill/>
          </a:ln>
        </p:spPr>
      </p:pic>
      <p:sp>
        <p:nvSpPr>
          <p:cNvPr id="145" name="TextBox 69"/>
          <p:cNvSpPr/>
          <p:nvPr/>
        </p:nvSpPr>
        <p:spPr>
          <a:xfrm>
            <a:off x="2880" y="4709880"/>
            <a:ext cx="1393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Gaussian noise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Box 82"/>
          <p:cNvSpPr/>
          <p:nvPr/>
        </p:nvSpPr>
        <p:spPr>
          <a:xfrm>
            <a:off x="1351080" y="4533840"/>
            <a:ext cx="5707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Conditional generation 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using a neural network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Right Arrow 92"/>
          <p:cNvSpPr/>
          <p:nvPr/>
        </p:nvSpPr>
        <p:spPr>
          <a:xfrm>
            <a:off x="1354680" y="4316040"/>
            <a:ext cx="5838480" cy="2469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e8e8e8"/>
              </a:gs>
              <a:gs pos="74000">
                <a:srgbClr val="aeaeae"/>
              </a:gs>
              <a:gs pos="83000">
                <a:srgbClr val="747474"/>
              </a:gs>
              <a:gs pos="100000">
                <a:srgbClr val="171717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48" name="Rounded Rectangle 102"/>
          <p:cNvSpPr/>
          <p:nvPr/>
        </p:nvSpPr>
        <p:spPr>
          <a:xfrm>
            <a:off x="1494360" y="3544560"/>
            <a:ext cx="3379680" cy="5641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WP2b </a:t>
            </a:r>
            <a:r>
              <a:rPr b="0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multi-source information  </a:t>
            </a: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WP3a </a:t>
            </a:r>
            <a:r>
              <a:rPr b="0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physical constraints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Right Arrow 104"/>
          <p:cNvSpPr/>
          <p:nvPr/>
        </p:nvSpPr>
        <p:spPr>
          <a:xfrm rot="5400000">
            <a:off x="2979000" y="4120200"/>
            <a:ext cx="246960" cy="251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pic>
        <p:nvPicPr>
          <p:cNvPr id="150" name="Picture 109" descr=""/>
          <p:cNvPicPr/>
          <p:nvPr/>
        </p:nvPicPr>
        <p:blipFill>
          <a:blip r:embed="rId4"/>
          <a:stretch/>
        </p:blipFill>
        <p:spPr>
          <a:xfrm>
            <a:off x="8610120" y="3833280"/>
            <a:ext cx="1617840" cy="821880"/>
          </a:xfrm>
          <a:prstGeom prst="rect">
            <a:avLst/>
          </a:prstGeom>
          <a:ln w="0">
            <a:noFill/>
          </a:ln>
        </p:spPr>
      </p:pic>
      <p:sp>
        <p:nvSpPr>
          <p:cNvPr id="151" name="TextBox 110"/>
          <p:cNvSpPr/>
          <p:nvPr/>
        </p:nvSpPr>
        <p:spPr>
          <a:xfrm>
            <a:off x="8543160" y="4644360"/>
            <a:ext cx="1828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Spatio-temporal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wind field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Box 111"/>
          <p:cNvSpPr/>
          <p:nvPr/>
        </p:nvSpPr>
        <p:spPr>
          <a:xfrm>
            <a:off x="8517600" y="3432240"/>
            <a:ext cx="1818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Prediction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Rounded Rectangle 115"/>
          <p:cNvSpPr/>
          <p:nvPr/>
        </p:nvSpPr>
        <p:spPr>
          <a:xfrm>
            <a:off x="7214400" y="4037760"/>
            <a:ext cx="1140480" cy="77544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WP2a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Decoder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54" name="Straight Arrow Connector 117"/>
          <p:cNvCxnSpPr/>
          <p:nvPr/>
        </p:nvCxnSpPr>
        <p:spPr>
          <a:xfrm>
            <a:off x="8371080" y="4438440"/>
            <a:ext cx="216360" cy="1080"/>
          </a:xfrm>
          <a:prstGeom prst="straightConnector1">
            <a:avLst/>
          </a:prstGeom>
          <a:ln w="25400">
            <a:solidFill>
              <a:srgbClr val="747474"/>
            </a:solidFill>
            <a:round/>
            <a:tailEnd len="lg" type="stealth" w="med"/>
          </a:ln>
        </p:spPr>
      </p:cxnSp>
      <p:sp>
        <p:nvSpPr>
          <p:cNvPr id="155" name="Rounded Rectangle 119"/>
          <p:cNvSpPr/>
          <p:nvPr/>
        </p:nvSpPr>
        <p:spPr>
          <a:xfrm>
            <a:off x="5134320" y="3544560"/>
            <a:ext cx="1818720" cy="5641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WP3b </a:t>
            </a:r>
            <a:r>
              <a:rPr b="0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new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measurements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Right Arrow 122"/>
          <p:cNvSpPr/>
          <p:nvPr/>
        </p:nvSpPr>
        <p:spPr>
          <a:xfrm rot="5400000">
            <a:off x="5920920" y="4115880"/>
            <a:ext cx="246960" cy="251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57" name="Straight Arrow Connector 123"/>
          <p:cNvCxnSpPr/>
          <p:nvPr/>
        </p:nvCxnSpPr>
        <p:spPr>
          <a:xfrm>
            <a:off x="10319400" y="4438440"/>
            <a:ext cx="218880" cy="1080"/>
          </a:xfrm>
          <a:prstGeom prst="straightConnector1">
            <a:avLst/>
          </a:prstGeom>
          <a:ln w="25400">
            <a:solidFill>
              <a:srgbClr val="747474"/>
            </a:solidFill>
            <a:round/>
            <a:tailEnd len="lg" type="stealth" w="med"/>
          </a:ln>
        </p:spPr>
      </p:cxnSp>
      <p:sp>
        <p:nvSpPr>
          <p:cNvPr id="158" name="Rounded Rectangle 125"/>
          <p:cNvSpPr/>
          <p:nvPr/>
        </p:nvSpPr>
        <p:spPr>
          <a:xfrm>
            <a:off x="10537560" y="4143600"/>
            <a:ext cx="1621800" cy="5641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WP4 </a:t>
            </a:r>
            <a:r>
              <a:rPr b="0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test and evaluate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Rounded Rectangle 128"/>
          <p:cNvSpPr/>
          <p:nvPr/>
        </p:nvSpPr>
        <p:spPr>
          <a:xfrm>
            <a:off x="-7560" y="3398040"/>
            <a:ext cx="12185280" cy="1886760"/>
          </a:xfrm>
          <a:prstGeom prst="roundRect">
            <a:avLst>
              <a:gd name="adj" fmla="val 6198"/>
            </a:avLst>
          </a:prstGeom>
          <a:noFill/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cxnSp>
        <p:nvCxnSpPr>
          <p:cNvPr id="160" name="Straight Arrow Connector 132"/>
          <p:cNvCxnSpPr/>
          <p:nvPr/>
        </p:nvCxnSpPr>
        <p:spPr>
          <a:xfrm>
            <a:off x="1831320" y="1356840"/>
            <a:ext cx="241200" cy="1080"/>
          </a:xfrm>
          <a:prstGeom prst="straightConnector1">
            <a:avLst/>
          </a:prstGeom>
          <a:ln w="25400">
            <a:solidFill>
              <a:srgbClr val="747474"/>
            </a:solidFill>
            <a:round/>
            <a:tailEnd len="lg" type="stealth" w="med"/>
          </a:ln>
        </p:spPr>
      </p:cxnSp>
      <p:cxnSp>
        <p:nvCxnSpPr>
          <p:cNvPr id="161" name="Straight Arrow Connector 135"/>
          <p:cNvCxnSpPr/>
          <p:nvPr/>
        </p:nvCxnSpPr>
        <p:spPr>
          <a:xfrm flipH="1">
            <a:off x="1833120" y="2091960"/>
            <a:ext cx="228240" cy="1080"/>
          </a:xfrm>
          <a:prstGeom prst="straightConnector1">
            <a:avLst/>
          </a:prstGeom>
          <a:ln w="25400">
            <a:solidFill>
              <a:srgbClr val="747474"/>
            </a:solidFill>
            <a:round/>
            <a:tailEnd len="lg" type="stealth" w="med"/>
          </a:ln>
        </p:spPr>
      </p:cxnSp>
      <p:sp>
        <p:nvSpPr>
          <p:cNvPr id="162" name="TextBox 137"/>
          <p:cNvSpPr/>
          <p:nvPr/>
        </p:nvSpPr>
        <p:spPr>
          <a:xfrm>
            <a:off x="2062800" y="1527480"/>
            <a:ext cx="112824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WP2a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ight Arrow 60"/>
          <p:cNvSpPr/>
          <p:nvPr/>
        </p:nvSpPr>
        <p:spPr>
          <a:xfrm rot="10800000">
            <a:off x="2661840" y="2529720"/>
            <a:ext cx="7716600" cy="672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64" name="TextBox 40"/>
          <p:cNvSpPr/>
          <p:nvPr/>
        </p:nvSpPr>
        <p:spPr>
          <a:xfrm>
            <a:off x="448560" y="3358800"/>
            <a:ext cx="2460960" cy="394560"/>
          </a:xfrm>
          <a:prstGeom prst="rect">
            <a:avLst/>
          </a:prstGeom>
          <a:noFill/>
          <a:ln w="2857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0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Online: Prediction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5" name="Picture 42" descr=""/>
          <p:cNvPicPr/>
          <p:nvPr/>
        </p:nvPicPr>
        <p:blipFill>
          <a:blip r:embed="rId1"/>
          <a:stretch/>
        </p:blipFill>
        <p:spPr>
          <a:xfrm>
            <a:off x="1557000" y="3918240"/>
            <a:ext cx="1118160" cy="1115640"/>
          </a:xfrm>
          <a:prstGeom prst="rect">
            <a:avLst/>
          </a:prstGeom>
          <a:ln w="0">
            <a:noFill/>
          </a:ln>
        </p:spPr>
      </p:pic>
      <p:sp>
        <p:nvSpPr>
          <p:cNvPr id="166" name="TextBox 44"/>
          <p:cNvSpPr/>
          <p:nvPr/>
        </p:nvSpPr>
        <p:spPr>
          <a:xfrm>
            <a:off x="425160" y="4150440"/>
            <a:ext cx="1145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Gaussian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noise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Right Arrow 45"/>
          <p:cNvSpPr/>
          <p:nvPr/>
        </p:nvSpPr>
        <p:spPr>
          <a:xfrm>
            <a:off x="2676240" y="4359240"/>
            <a:ext cx="1463400" cy="233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68" name="Rounded Rectangle 47"/>
          <p:cNvSpPr/>
          <p:nvPr/>
        </p:nvSpPr>
        <p:spPr>
          <a:xfrm>
            <a:off x="4140720" y="3751200"/>
            <a:ext cx="1535040" cy="26726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Pretrained model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Rounded Rectangle 59"/>
          <p:cNvSpPr/>
          <p:nvPr/>
        </p:nvSpPr>
        <p:spPr>
          <a:xfrm>
            <a:off x="5877360" y="5752080"/>
            <a:ext cx="3996000" cy="6660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Multi-source measurements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Right Arrow 62"/>
          <p:cNvSpPr/>
          <p:nvPr/>
        </p:nvSpPr>
        <p:spPr>
          <a:xfrm>
            <a:off x="3136680" y="5594760"/>
            <a:ext cx="1002960" cy="233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71" name="Right Arrow 67"/>
          <p:cNvSpPr/>
          <p:nvPr/>
        </p:nvSpPr>
        <p:spPr>
          <a:xfrm rot="16200000">
            <a:off x="6825600" y="5304240"/>
            <a:ext cx="666000" cy="253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pic>
        <p:nvPicPr>
          <p:cNvPr id="172" name="Picture 73" descr=""/>
          <p:cNvPicPr/>
          <p:nvPr/>
        </p:nvPicPr>
        <p:blipFill>
          <a:blip r:embed="rId2"/>
          <a:stretch/>
        </p:blipFill>
        <p:spPr>
          <a:xfrm>
            <a:off x="10473840" y="5041800"/>
            <a:ext cx="1598400" cy="811800"/>
          </a:xfrm>
          <a:prstGeom prst="rect">
            <a:avLst/>
          </a:prstGeom>
          <a:ln w="0">
            <a:noFill/>
          </a:ln>
        </p:spPr>
      </p:pic>
      <p:sp>
        <p:nvSpPr>
          <p:cNvPr id="173" name="TextBox 74"/>
          <p:cNvSpPr/>
          <p:nvPr/>
        </p:nvSpPr>
        <p:spPr>
          <a:xfrm>
            <a:off x="10231200" y="4079880"/>
            <a:ext cx="1906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Spatio-temporal sample of wind field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Right Arrow 75"/>
          <p:cNvSpPr/>
          <p:nvPr/>
        </p:nvSpPr>
        <p:spPr>
          <a:xfrm>
            <a:off x="5676840" y="4620960"/>
            <a:ext cx="499680" cy="233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75" name="TextBox 76"/>
          <p:cNvSpPr/>
          <p:nvPr/>
        </p:nvSpPr>
        <p:spPr>
          <a:xfrm>
            <a:off x="9366840" y="4710960"/>
            <a:ext cx="1094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Decoder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Right Arrow 81"/>
          <p:cNvSpPr/>
          <p:nvPr/>
        </p:nvSpPr>
        <p:spPr>
          <a:xfrm>
            <a:off x="8110080" y="4570200"/>
            <a:ext cx="2273760" cy="2206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177" name="Rounded Rectangle 90"/>
          <p:cNvSpPr/>
          <p:nvPr/>
        </p:nvSpPr>
        <p:spPr>
          <a:xfrm>
            <a:off x="9465480" y="5052240"/>
            <a:ext cx="852840" cy="3373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WP2a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Rounded Rectangle 94"/>
          <p:cNvSpPr/>
          <p:nvPr/>
        </p:nvSpPr>
        <p:spPr>
          <a:xfrm>
            <a:off x="3190320" y="5829840"/>
            <a:ext cx="865440" cy="3373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WP2b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Rounded Rectangle 96"/>
          <p:cNvSpPr/>
          <p:nvPr/>
        </p:nvSpPr>
        <p:spPr>
          <a:xfrm>
            <a:off x="7461360" y="5257080"/>
            <a:ext cx="881280" cy="3373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WP2b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Rounded Rectangle 97"/>
          <p:cNvSpPr/>
          <p:nvPr/>
        </p:nvSpPr>
        <p:spPr>
          <a:xfrm>
            <a:off x="6686280" y="4678560"/>
            <a:ext cx="931680" cy="3373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WP3b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Rounded Rectangle 107"/>
          <p:cNvSpPr/>
          <p:nvPr/>
        </p:nvSpPr>
        <p:spPr>
          <a:xfrm>
            <a:off x="79560" y="5351760"/>
            <a:ext cx="3056040" cy="9172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Input: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Multi-source information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Box 1"/>
          <p:cNvSpPr/>
          <p:nvPr/>
        </p:nvSpPr>
        <p:spPr>
          <a:xfrm>
            <a:off x="444240" y="355320"/>
            <a:ext cx="2179440" cy="394560"/>
          </a:xfrm>
          <a:prstGeom prst="rect">
            <a:avLst/>
          </a:prstGeom>
          <a:noFill/>
          <a:ln w="2857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20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Offline: Pretrain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3" name="Picture 4" descr=""/>
          <p:cNvPicPr/>
          <p:nvPr/>
        </p:nvPicPr>
        <p:blipFill>
          <a:blip r:embed="rId3"/>
          <a:stretch/>
        </p:blipFill>
        <p:spPr>
          <a:xfrm>
            <a:off x="1552320" y="1989720"/>
            <a:ext cx="1118160" cy="1115640"/>
          </a:xfrm>
          <a:prstGeom prst="rect">
            <a:avLst/>
          </a:prstGeom>
          <a:ln w="0">
            <a:noFill/>
          </a:ln>
        </p:spPr>
      </p:pic>
      <p:sp>
        <p:nvSpPr>
          <p:cNvPr id="184" name="TextBox 5"/>
          <p:cNvSpPr/>
          <p:nvPr/>
        </p:nvSpPr>
        <p:spPr>
          <a:xfrm>
            <a:off x="424080" y="2227680"/>
            <a:ext cx="1145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Gaussian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noise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Right Arrow 6"/>
          <p:cNvSpPr/>
          <p:nvPr/>
        </p:nvSpPr>
        <p:spPr>
          <a:xfrm>
            <a:off x="2667600" y="1915920"/>
            <a:ext cx="7716600" cy="6728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pic>
        <p:nvPicPr>
          <p:cNvPr id="186" name="Picture 14" descr=""/>
          <p:cNvPicPr/>
          <p:nvPr/>
        </p:nvPicPr>
        <p:blipFill>
          <a:blip r:embed="rId4"/>
          <a:stretch/>
        </p:blipFill>
        <p:spPr>
          <a:xfrm>
            <a:off x="10483920" y="2256480"/>
            <a:ext cx="1598400" cy="811800"/>
          </a:xfrm>
          <a:prstGeom prst="rect">
            <a:avLst/>
          </a:prstGeom>
          <a:ln w="0">
            <a:noFill/>
          </a:ln>
        </p:spPr>
      </p:pic>
      <p:sp>
        <p:nvSpPr>
          <p:cNvPr id="187" name="TextBox 15"/>
          <p:cNvSpPr/>
          <p:nvPr/>
        </p:nvSpPr>
        <p:spPr>
          <a:xfrm>
            <a:off x="10241280" y="1294200"/>
            <a:ext cx="1906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Spatio-temporal samples of wind field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Box 17"/>
          <p:cNvSpPr/>
          <p:nvPr/>
        </p:nvSpPr>
        <p:spPr>
          <a:xfrm>
            <a:off x="9194400" y="2063880"/>
            <a:ext cx="1094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Decoder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Rounded Rectangle 20"/>
          <p:cNvSpPr/>
          <p:nvPr/>
        </p:nvSpPr>
        <p:spPr>
          <a:xfrm>
            <a:off x="6563160" y="1078200"/>
            <a:ext cx="2475360" cy="4168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Physical constraints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Rounded Rectangle 22"/>
          <p:cNvSpPr/>
          <p:nvPr/>
        </p:nvSpPr>
        <p:spPr>
          <a:xfrm>
            <a:off x="8343360" y="2081160"/>
            <a:ext cx="879480" cy="3373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WP2a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Rounded Rectangle 23"/>
          <p:cNvSpPr/>
          <p:nvPr/>
        </p:nvSpPr>
        <p:spPr>
          <a:xfrm>
            <a:off x="8039520" y="1586520"/>
            <a:ext cx="874080" cy="3373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WP3a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Rounded Rectangle 24"/>
          <p:cNvSpPr/>
          <p:nvPr/>
        </p:nvSpPr>
        <p:spPr>
          <a:xfrm>
            <a:off x="3513960" y="1590480"/>
            <a:ext cx="933120" cy="3373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WP2b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3" name="Straight Connector 41"/>
          <p:cNvCxnSpPr/>
          <p:nvPr/>
        </p:nvCxnSpPr>
        <p:spPr>
          <a:xfrm>
            <a:off x="0" y="3288240"/>
            <a:ext cx="12192840" cy="1080"/>
          </a:xfrm>
          <a:prstGeom prst="straightConnector1">
            <a:avLst/>
          </a:prstGeom>
          <a:ln w="28575">
            <a:solidFill>
              <a:srgbClr val="000000"/>
            </a:solidFill>
            <a:prstDash val="dash"/>
            <a:round/>
          </a:ln>
        </p:spPr>
      </p:cxnSp>
      <p:sp>
        <p:nvSpPr>
          <p:cNvPr id="194" name="TextBox 43"/>
          <p:cNvSpPr/>
          <p:nvPr/>
        </p:nvSpPr>
        <p:spPr>
          <a:xfrm>
            <a:off x="2160" y="358920"/>
            <a:ext cx="4914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(a)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TextBox 48"/>
          <p:cNvSpPr/>
          <p:nvPr/>
        </p:nvSpPr>
        <p:spPr>
          <a:xfrm>
            <a:off x="1440" y="3358800"/>
            <a:ext cx="4914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pc="-1" strike="noStrike">
                <a:solidFill>
                  <a:schemeClr val="dk1"/>
                </a:solidFill>
                <a:latin typeface="Arial"/>
              </a:rPr>
              <a:t>(b)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TextBox 52"/>
          <p:cNvSpPr/>
          <p:nvPr/>
        </p:nvSpPr>
        <p:spPr>
          <a:xfrm>
            <a:off x="9191520" y="2679480"/>
            <a:ext cx="1094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Encoder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Rounded Rectangle 53"/>
          <p:cNvSpPr/>
          <p:nvPr/>
        </p:nvSpPr>
        <p:spPr>
          <a:xfrm>
            <a:off x="8343360" y="2691720"/>
            <a:ext cx="879480" cy="3373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WP2a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TextBox 55"/>
          <p:cNvSpPr/>
          <p:nvPr/>
        </p:nvSpPr>
        <p:spPr>
          <a:xfrm>
            <a:off x="5726880" y="2660400"/>
            <a:ext cx="1197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Add noise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extBox 58"/>
          <p:cNvSpPr/>
          <p:nvPr/>
        </p:nvSpPr>
        <p:spPr>
          <a:xfrm>
            <a:off x="5826960" y="2065680"/>
            <a:ext cx="997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Training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Rounded Rectangle 3"/>
          <p:cNvSpPr/>
          <p:nvPr/>
        </p:nvSpPr>
        <p:spPr>
          <a:xfrm>
            <a:off x="8091720" y="3609720"/>
            <a:ext cx="2462040" cy="4168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Physical constraints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Rounded Rectangle 7"/>
          <p:cNvSpPr/>
          <p:nvPr/>
        </p:nvSpPr>
        <p:spPr>
          <a:xfrm>
            <a:off x="9183600" y="4122720"/>
            <a:ext cx="898200" cy="3373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WP3a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Right Arrow 8"/>
          <p:cNvSpPr/>
          <p:nvPr/>
        </p:nvSpPr>
        <p:spPr>
          <a:xfrm rot="5400000">
            <a:off x="8694000" y="4209840"/>
            <a:ext cx="614160" cy="222840"/>
          </a:xfrm>
          <a:prstGeom prst="rightArrow">
            <a:avLst>
              <a:gd name="adj1" fmla="val 50001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03" name="Right Arrow 12"/>
          <p:cNvSpPr/>
          <p:nvPr/>
        </p:nvSpPr>
        <p:spPr>
          <a:xfrm rot="5400000">
            <a:off x="4340880" y="1659600"/>
            <a:ext cx="587520" cy="253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04" name="Rounded Rectangle 13"/>
          <p:cNvSpPr/>
          <p:nvPr/>
        </p:nvSpPr>
        <p:spPr>
          <a:xfrm>
            <a:off x="6203160" y="4014360"/>
            <a:ext cx="1905840" cy="10818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Incorporate measurements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Rounded Rectangle 11"/>
          <p:cNvSpPr/>
          <p:nvPr/>
        </p:nvSpPr>
        <p:spPr>
          <a:xfrm>
            <a:off x="2689200" y="1074240"/>
            <a:ext cx="3531960" cy="41688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Arial"/>
              </a:rPr>
              <a:t>Input: 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Multi-source information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Right Arrow 16"/>
          <p:cNvSpPr/>
          <p:nvPr/>
        </p:nvSpPr>
        <p:spPr>
          <a:xfrm rot="5400000">
            <a:off x="7582320" y="1659600"/>
            <a:ext cx="587520" cy="2530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07" name="Rounded Rectangle 18"/>
          <p:cNvSpPr/>
          <p:nvPr/>
        </p:nvSpPr>
        <p:spPr>
          <a:xfrm>
            <a:off x="10755000" y="1015560"/>
            <a:ext cx="879480" cy="3373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8" name="Picture 10" descr=""/>
          <p:cNvPicPr/>
          <p:nvPr/>
        </p:nvPicPr>
        <p:blipFill>
          <a:blip r:embed="rId5"/>
          <a:stretch/>
        </p:blipFill>
        <p:spPr>
          <a:xfrm>
            <a:off x="4656240" y="5253120"/>
            <a:ext cx="852120" cy="659520"/>
          </a:xfrm>
          <a:prstGeom prst="rect">
            <a:avLst/>
          </a:prstGeom>
          <a:ln w="0">
            <a:noFill/>
          </a:ln>
        </p:spPr>
      </p:pic>
      <p:pic>
        <p:nvPicPr>
          <p:cNvPr id="209" name="Picture 2" descr="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4291200" y="5449680"/>
            <a:ext cx="255600" cy="28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14" descr=""/>
          <p:cNvPicPr/>
          <p:nvPr/>
        </p:nvPicPr>
        <p:blipFill>
          <a:blip r:embed="rId1"/>
          <a:stretch/>
        </p:blipFill>
        <p:spPr>
          <a:xfrm>
            <a:off x="199080" y="4024440"/>
            <a:ext cx="1598400" cy="811800"/>
          </a:xfrm>
          <a:prstGeom prst="rect">
            <a:avLst/>
          </a:prstGeom>
          <a:ln w="0">
            <a:noFill/>
          </a:ln>
        </p:spPr>
      </p:pic>
      <p:pic>
        <p:nvPicPr>
          <p:cNvPr id="211" name="Picture 73" descr=""/>
          <p:cNvPicPr/>
          <p:nvPr/>
        </p:nvPicPr>
        <p:blipFill>
          <a:blip r:embed="rId2"/>
          <a:stretch/>
        </p:blipFill>
        <p:spPr>
          <a:xfrm>
            <a:off x="10592640" y="4164120"/>
            <a:ext cx="1598400" cy="811800"/>
          </a:xfrm>
          <a:prstGeom prst="rect">
            <a:avLst/>
          </a:prstGeom>
          <a:ln w="0">
            <a:noFill/>
          </a:ln>
        </p:spPr>
      </p:pic>
      <p:sp>
        <p:nvSpPr>
          <p:cNvPr id="212" name="TextBox 40"/>
          <p:cNvSpPr/>
          <p:nvPr/>
        </p:nvSpPr>
        <p:spPr>
          <a:xfrm>
            <a:off x="6298560" y="2734920"/>
            <a:ext cx="5397120" cy="394560"/>
          </a:xfrm>
          <a:prstGeom prst="rect">
            <a:avLst/>
          </a:prstGeom>
          <a:noFill/>
          <a:ln w="2857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0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Online: Prediction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Rounded Rectangle 47"/>
          <p:cNvSpPr/>
          <p:nvPr/>
        </p:nvSpPr>
        <p:spPr>
          <a:xfrm>
            <a:off x="7153200" y="4380480"/>
            <a:ext cx="2053800" cy="39888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Pretrained model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TextBox 74"/>
          <p:cNvSpPr/>
          <p:nvPr/>
        </p:nvSpPr>
        <p:spPr>
          <a:xfrm>
            <a:off x="10350000" y="3201840"/>
            <a:ext cx="1906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Prediction of spatio-temporal wind field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Rounded Rectangle 94"/>
          <p:cNvSpPr/>
          <p:nvPr/>
        </p:nvSpPr>
        <p:spPr>
          <a:xfrm>
            <a:off x="1121400" y="5464080"/>
            <a:ext cx="3447360" cy="61128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WP2b</a:t>
            </a:r>
            <a:r>
              <a:rPr b="0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: Multi-source information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WP3a</a:t>
            </a:r>
            <a:r>
              <a:rPr b="0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: Physical constraint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Rounded Rectangle 97"/>
          <p:cNvSpPr/>
          <p:nvPr/>
        </p:nvSpPr>
        <p:spPr>
          <a:xfrm>
            <a:off x="6480720" y="3324960"/>
            <a:ext cx="2624400" cy="3373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WP3b</a:t>
            </a:r>
            <a:r>
              <a:rPr b="0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: Measurements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TextBox 1"/>
          <p:cNvSpPr/>
          <p:nvPr/>
        </p:nvSpPr>
        <p:spPr>
          <a:xfrm>
            <a:off x="444240" y="2732760"/>
            <a:ext cx="2179440" cy="394560"/>
          </a:xfrm>
          <a:prstGeom prst="rect">
            <a:avLst/>
          </a:prstGeom>
          <a:noFill/>
          <a:ln w="2857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20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Offline: Pretrain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Picture 4" descr=""/>
          <p:cNvPicPr/>
          <p:nvPr/>
        </p:nvPicPr>
        <p:blipFill>
          <a:blip r:embed="rId3"/>
          <a:stretch/>
        </p:blipFill>
        <p:spPr>
          <a:xfrm>
            <a:off x="4985280" y="3759120"/>
            <a:ext cx="1118160" cy="1115640"/>
          </a:xfrm>
          <a:prstGeom prst="rect">
            <a:avLst/>
          </a:prstGeom>
          <a:ln w="0">
            <a:noFill/>
          </a:ln>
        </p:spPr>
      </p:pic>
      <p:sp>
        <p:nvSpPr>
          <p:cNvPr id="219" name="TextBox 5"/>
          <p:cNvSpPr/>
          <p:nvPr/>
        </p:nvSpPr>
        <p:spPr>
          <a:xfrm>
            <a:off x="4971600" y="4844880"/>
            <a:ext cx="11451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Gaussian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noise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TextBox 15"/>
          <p:cNvSpPr/>
          <p:nvPr/>
        </p:nvSpPr>
        <p:spPr>
          <a:xfrm>
            <a:off x="-10440" y="3232080"/>
            <a:ext cx="1906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Spatio-temporal samples of wind field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extBox 17"/>
          <p:cNvSpPr/>
          <p:nvPr/>
        </p:nvSpPr>
        <p:spPr>
          <a:xfrm>
            <a:off x="2820240" y="4540320"/>
            <a:ext cx="1018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Denoise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Rounded Rectangle 22"/>
          <p:cNvSpPr/>
          <p:nvPr/>
        </p:nvSpPr>
        <p:spPr>
          <a:xfrm>
            <a:off x="9330480" y="4049640"/>
            <a:ext cx="1173960" cy="59976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WP2a</a:t>
            </a:r>
            <a:r>
              <a:rPr b="0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: Decoder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Box 43"/>
          <p:cNvSpPr/>
          <p:nvPr/>
        </p:nvSpPr>
        <p:spPr>
          <a:xfrm>
            <a:off x="14040" y="2732760"/>
            <a:ext cx="4914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000" spc="-1" strike="noStrike">
                <a:solidFill>
                  <a:schemeClr val="dk1"/>
                </a:solidFill>
                <a:latin typeface="Arial"/>
              </a:rPr>
              <a:t>(a)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TextBox 48"/>
          <p:cNvSpPr/>
          <p:nvPr/>
        </p:nvSpPr>
        <p:spPr>
          <a:xfrm>
            <a:off x="5732280" y="2732760"/>
            <a:ext cx="5050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000" spc="-1" strike="noStrike">
                <a:solidFill>
                  <a:schemeClr val="dk1"/>
                </a:solidFill>
                <a:latin typeface="Arial"/>
              </a:rPr>
              <a:t>(b)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extBox 52"/>
          <p:cNvSpPr/>
          <p:nvPr/>
        </p:nvSpPr>
        <p:spPr>
          <a:xfrm>
            <a:off x="2729880" y="3792960"/>
            <a:ext cx="1197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Add noise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Rounded Rectangle 18"/>
          <p:cNvSpPr/>
          <p:nvPr/>
        </p:nvSpPr>
        <p:spPr>
          <a:xfrm>
            <a:off x="558360" y="4885920"/>
            <a:ext cx="879480" cy="33732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Picture 29" descr=""/>
          <p:cNvPicPr/>
          <p:nvPr/>
        </p:nvPicPr>
        <p:blipFill>
          <a:blip r:embed="rId4"/>
          <a:stretch/>
        </p:blipFill>
        <p:spPr>
          <a:xfrm>
            <a:off x="8038080" y="4737600"/>
            <a:ext cx="646920" cy="500760"/>
          </a:xfrm>
          <a:prstGeom prst="rect">
            <a:avLst/>
          </a:prstGeom>
          <a:ln w="0">
            <a:noFill/>
          </a:ln>
        </p:spPr>
      </p:pic>
      <p:sp>
        <p:nvSpPr>
          <p:cNvPr id="228" name="Right Arrow 32"/>
          <p:cNvSpPr/>
          <p:nvPr/>
        </p:nvSpPr>
        <p:spPr>
          <a:xfrm rot="16200000">
            <a:off x="3544200" y="4908240"/>
            <a:ext cx="918360" cy="19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29" name="Right Arrow 3"/>
          <p:cNvSpPr/>
          <p:nvPr/>
        </p:nvSpPr>
        <p:spPr>
          <a:xfrm>
            <a:off x="1827360" y="4104360"/>
            <a:ext cx="3027600" cy="2469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e8e8e8"/>
              </a:gs>
              <a:gs pos="74000">
                <a:srgbClr val="aeaeae"/>
              </a:gs>
              <a:gs pos="83000">
                <a:srgbClr val="747474"/>
              </a:gs>
              <a:gs pos="100000">
                <a:srgbClr val="171717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30" name="Rounded Rectangle 11"/>
          <p:cNvSpPr/>
          <p:nvPr/>
        </p:nvSpPr>
        <p:spPr>
          <a:xfrm>
            <a:off x="56520" y="3206520"/>
            <a:ext cx="4859640" cy="20793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1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31" name="Rounded Rectangle 12"/>
          <p:cNvSpPr/>
          <p:nvPr/>
        </p:nvSpPr>
        <p:spPr>
          <a:xfrm>
            <a:off x="6161040" y="3201840"/>
            <a:ext cx="6029640" cy="2079360"/>
          </a:xfrm>
          <a:prstGeom prst="roundRect">
            <a:avLst>
              <a:gd name="adj" fmla="val 16667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1" lang="en-US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32" name="Rounded Rectangle 16"/>
          <p:cNvSpPr/>
          <p:nvPr/>
        </p:nvSpPr>
        <p:spPr>
          <a:xfrm>
            <a:off x="6480720" y="5466600"/>
            <a:ext cx="3447360" cy="611280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WP2b</a:t>
            </a:r>
            <a:r>
              <a:rPr b="0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: Multi-source information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WP3a</a:t>
            </a:r>
            <a:r>
              <a:rPr b="0" lang="en-US" sz="1800" spc="-1" strike="noStrike">
                <a:solidFill>
                  <a:schemeClr val="dk2">
                    <a:lumMod val="75000"/>
                    <a:lumOff val="25000"/>
                  </a:schemeClr>
                </a:solidFill>
                <a:latin typeface="Arial"/>
              </a:rPr>
              <a:t>: Physical constraint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Right Arrow 21"/>
          <p:cNvSpPr/>
          <p:nvPr/>
        </p:nvSpPr>
        <p:spPr>
          <a:xfrm rot="10800000">
            <a:off x="1800720" y="4350960"/>
            <a:ext cx="3055680" cy="2469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e8e8e8"/>
              </a:gs>
              <a:gs pos="74000">
                <a:srgbClr val="aeaeae"/>
              </a:gs>
              <a:gs pos="83000">
                <a:srgbClr val="747474"/>
              </a:gs>
              <a:gs pos="100000">
                <a:srgbClr val="171717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34" name="Right Arrow 23"/>
          <p:cNvSpPr/>
          <p:nvPr/>
        </p:nvSpPr>
        <p:spPr>
          <a:xfrm>
            <a:off x="6241320" y="4226040"/>
            <a:ext cx="3036240" cy="2469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e8e8e8"/>
              </a:gs>
              <a:gs pos="74000">
                <a:srgbClr val="aeaeae"/>
              </a:gs>
              <a:gs pos="83000">
                <a:srgbClr val="747474"/>
              </a:gs>
              <a:gs pos="100000">
                <a:srgbClr val="171717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pic>
        <p:nvPicPr>
          <p:cNvPr id="235" name="Picture 24" descr="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7565400" y="4840920"/>
            <a:ext cx="255600" cy="289440"/>
          </a:xfrm>
          <a:prstGeom prst="rect">
            <a:avLst/>
          </a:prstGeom>
          <a:ln w="0">
            <a:noFill/>
          </a:ln>
        </p:spPr>
      </p:pic>
      <p:sp>
        <p:nvSpPr>
          <p:cNvPr id="236" name="Right Arrow 37"/>
          <p:cNvSpPr/>
          <p:nvPr/>
        </p:nvSpPr>
        <p:spPr>
          <a:xfrm rot="16200000">
            <a:off x="6456240" y="4871880"/>
            <a:ext cx="991440" cy="19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37" name="Right Arrow 38"/>
          <p:cNvSpPr/>
          <p:nvPr/>
        </p:nvSpPr>
        <p:spPr>
          <a:xfrm rot="5400000">
            <a:off x="7489080" y="3852360"/>
            <a:ext cx="595440" cy="2066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ounded Rectangle 50"/>
          <p:cNvSpPr/>
          <p:nvPr/>
        </p:nvSpPr>
        <p:spPr>
          <a:xfrm>
            <a:off x="5735160" y="1906200"/>
            <a:ext cx="6222960" cy="1929960"/>
          </a:xfrm>
          <a:prstGeom prst="roundRect">
            <a:avLst>
              <a:gd name="adj" fmla="val 6447"/>
            </a:avLst>
          </a:prstGeom>
          <a:noFill/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39" name="Rounded Rectangle 2"/>
          <p:cNvSpPr/>
          <p:nvPr/>
        </p:nvSpPr>
        <p:spPr>
          <a:xfrm>
            <a:off x="398520" y="1906200"/>
            <a:ext cx="4890600" cy="1909440"/>
          </a:xfrm>
          <a:prstGeom prst="roundRect">
            <a:avLst>
              <a:gd name="adj" fmla="val 6033"/>
            </a:avLst>
          </a:prstGeom>
          <a:noFill/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40" name="Right Arrow 6"/>
          <p:cNvSpPr/>
          <p:nvPr/>
        </p:nvSpPr>
        <p:spPr>
          <a:xfrm>
            <a:off x="5385240" y="2629800"/>
            <a:ext cx="257040" cy="581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41" name="Rounded Rectangle 11"/>
          <p:cNvSpPr/>
          <p:nvPr/>
        </p:nvSpPr>
        <p:spPr>
          <a:xfrm>
            <a:off x="493920" y="2510640"/>
            <a:ext cx="1256400" cy="807480"/>
          </a:xfrm>
          <a:prstGeom prst="roundRect">
            <a:avLst>
              <a:gd name="adj" fmla="val 10083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Input: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Multi-source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information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Rounded Rectangle 12"/>
          <p:cNvSpPr/>
          <p:nvPr/>
        </p:nvSpPr>
        <p:spPr>
          <a:xfrm>
            <a:off x="4157640" y="2508480"/>
            <a:ext cx="1039320" cy="806400"/>
          </a:xfrm>
          <a:prstGeom prst="roundRect">
            <a:avLst>
              <a:gd name="adj" fmla="val 9971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Output: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Wind field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3" name="Straight Arrow Connector 13"/>
          <p:cNvCxnSpPr>
            <a:stCxn id="241" idx="3"/>
            <a:endCxn id="244" idx="1"/>
          </p:cNvCxnSpPr>
          <p:nvPr/>
        </p:nvCxnSpPr>
        <p:spPr>
          <a:xfrm flipV="1">
            <a:off x="1750320" y="2913840"/>
            <a:ext cx="313920" cy="720"/>
          </a:xfrm>
          <a:prstGeom prst="straightConnector1">
            <a:avLst/>
          </a:prstGeom>
          <a:ln w="25400">
            <a:solidFill>
              <a:srgbClr val="aeaeae"/>
            </a:solidFill>
            <a:round/>
            <a:tailEnd len="lg" type="stealth" w="med"/>
          </a:ln>
        </p:spPr>
      </p:cxnSp>
      <p:sp>
        <p:nvSpPr>
          <p:cNvPr id="244" name="Rounded Rectangle 15"/>
          <p:cNvSpPr/>
          <p:nvPr/>
        </p:nvSpPr>
        <p:spPr>
          <a:xfrm>
            <a:off x="2063880" y="2510640"/>
            <a:ext cx="1784520" cy="806400"/>
          </a:xfrm>
          <a:prstGeom prst="roundRect">
            <a:avLst>
              <a:gd name="adj" fmla="val 9993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Conditional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diffusion model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TextBox 30"/>
          <p:cNvSpPr/>
          <p:nvPr/>
        </p:nvSpPr>
        <p:spPr>
          <a:xfrm>
            <a:off x="5756760" y="1910160"/>
            <a:ext cx="2766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000" spc="-1" strike="noStrike">
                <a:solidFill>
                  <a:schemeClr val="dk1"/>
                </a:solidFill>
                <a:latin typeface="Arial"/>
              </a:rPr>
              <a:t>(b) Online: Prediction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TextBox 31"/>
          <p:cNvSpPr/>
          <p:nvPr/>
        </p:nvSpPr>
        <p:spPr>
          <a:xfrm>
            <a:off x="413640" y="1912680"/>
            <a:ext cx="24847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000" spc="-1" strike="noStrike">
                <a:solidFill>
                  <a:schemeClr val="dk1"/>
                </a:solidFill>
                <a:latin typeface="Arial"/>
              </a:rPr>
              <a:t>(a) Offline: Pretrain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7" name="Straight Arrow Connector 40"/>
          <p:cNvCxnSpPr>
            <a:stCxn id="244" idx="3"/>
            <a:endCxn id="242" idx="1"/>
          </p:cNvCxnSpPr>
          <p:nvPr/>
        </p:nvCxnSpPr>
        <p:spPr>
          <a:xfrm flipV="1">
            <a:off x="3848400" y="2911680"/>
            <a:ext cx="309600" cy="2520"/>
          </a:xfrm>
          <a:prstGeom prst="straightConnector1">
            <a:avLst/>
          </a:prstGeom>
          <a:ln w="25400">
            <a:solidFill>
              <a:srgbClr val="aeaeae"/>
            </a:solidFill>
            <a:round/>
            <a:tailEnd len="lg" type="stealth" w="med"/>
          </a:ln>
        </p:spPr>
      </p:cxnSp>
      <p:sp>
        <p:nvSpPr>
          <p:cNvPr id="248" name="Rounded Rectangle 82"/>
          <p:cNvSpPr/>
          <p:nvPr/>
        </p:nvSpPr>
        <p:spPr>
          <a:xfrm>
            <a:off x="5828760" y="2516760"/>
            <a:ext cx="1256400" cy="807480"/>
          </a:xfrm>
          <a:prstGeom prst="roundRect">
            <a:avLst>
              <a:gd name="adj" fmla="val 10083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Input: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Multi-source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information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Rounded Rectangle 83"/>
          <p:cNvSpPr/>
          <p:nvPr/>
        </p:nvSpPr>
        <p:spPr>
          <a:xfrm>
            <a:off x="10834200" y="2514600"/>
            <a:ext cx="1039320" cy="806400"/>
          </a:xfrm>
          <a:prstGeom prst="roundRect">
            <a:avLst>
              <a:gd name="adj" fmla="val 9971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Output: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Wind field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50" name="Straight Arrow Connector 84"/>
          <p:cNvCxnSpPr>
            <a:stCxn id="248" idx="3"/>
            <a:endCxn id="251" idx="1"/>
          </p:cNvCxnSpPr>
          <p:nvPr/>
        </p:nvCxnSpPr>
        <p:spPr>
          <a:xfrm flipV="1">
            <a:off x="7085160" y="2919960"/>
            <a:ext cx="313920" cy="720"/>
          </a:xfrm>
          <a:prstGeom prst="straightConnector1">
            <a:avLst/>
          </a:prstGeom>
          <a:ln w="25400">
            <a:solidFill>
              <a:srgbClr val="aeaeae"/>
            </a:solidFill>
            <a:round/>
            <a:tailEnd len="lg" type="stealth" w="med"/>
          </a:ln>
        </p:spPr>
      </p:cxnSp>
      <p:sp>
        <p:nvSpPr>
          <p:cNvPr id="251" name="Rounded Rectangle 85"/>
          <p:cNvSpPr/>
          <p:nvPr/>
        </p:nvSpPr>
        <p:spPr>
          <a:xfrm>
            <a:off x="7398720" y="2516760"/>
            <a:ext cx="1784520" cy="806400"/>
          </a:xfrm>
          <a:prstGeom prst="roundRect">
            <a:avLst>
              <a:gd name="adj" fmla="val 9993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Conditional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diffusion model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52" name="Straight Arrow Connector 87"/>
          <p:cNvCxnSpPr>
            <a:stCxn id="251" idx="3"/>
            <a:endCxn id="249" idx="1"/>
          </p:cNvCxnSpPr>
          <p:nvPr/>
        </p:nvCxnSpPr>
        <p:spPr>
          <a:xfrm flipV="1">
            <a:off x="9183240" y="2917800"/>
            <a:ext cx="1651320" cy="2520"/>
          </a:xfrm>
          <a:prstGeom prst="straightConnector1">
            <a:avLst/>
          </a:prstGeom>
          <a:ln w="25400">
            <a:solidFill>
              <a:srgbClr val="aeaeae"/>
            </a:solidFill>
            <a:round/>
            <a:tailEnd len="lg" type="stealth" w="med"/>
          </a:ln>
        </p:spPr>
      </p:cxnSp>
      <p:sp>
        <p:nvSpPr>
          <p:cNvPr id="253" name="TextBox 89"/>
          <p:cNvSpPr/>
          <p:nvPr/>
        </p:nvSpPr>
        <p:spPr>
          <a:xfrm>
            <a:off x="9805320" y="2723400"/>
            <a:ext cx="408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2">
                    <a:lumMod val="75000"/>
                  </a:schemeClr>
                </a:solidFill>
                <a:latin typeface="Arial"/>
              </a:rPr>
              <a:t>⨁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54" name="Straight Arrow Connector 90"/>
          <p:cNvCxnSpPr/>
          <p:nvPr/>
        </p:nvCxnSpPr>
        <p:spPr>
          <a:xfrm>
            <a:off x="10004760" y="2582280"/>
            <a:ext cx="1080" cy="258480"/>
          </a:xfrm>
          <a:prstGeom prst="straightConnector1">
            <a:avLst/>
          </a:prstGeom>
          <a:ln w="25400">
            <a:solidFill>
              <a:srgbClr val="aeaeae"/>
            </a:solidFill>
            <a:round/>
            <a:tailEnd len="lg" type="stealth" w="med"/>
          </a:ln>
        </p:spPr>
      </p:cxnSp>
      <p:sp>
        <p:nvSpPr>
          <p:cNvPr id="255" name="Rounded Rectangle 94"/>
          <p:cNvSpPr/>
          <p:nvPr/>
        </p:nvSpPr>
        <p:spPr>
          <a:xfrm>
            <a:off x="9010800" y="2025720"/>
            <a:ext cx="1973520" cy="59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New multi-source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measurements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56" name="Straight Arrow Connector 95"/>
          <p:cNvCxnSpPr/>
          <p:nvPr/>
        </p:nvCxnSpPr>
        <p:spPr>
          <a:xfrm flipV="1">
            <a:off x="2956680" y="3323880"/>
            <a:ext cx="1080" cy="203760"/>
          </a:xfrm>
          <a:prstGeom prst="straightConnector1">
            <a:avLst/>
          </a:prstGeom>
          <a:ln w="25400">
            <a:solidFill>
              <a:srgbClr val="aeaeae"/>
            </a:solidFill>
            <a:round/>
            <a:tailEnd len="lg" type="stealth" w="med"/>
          </a:ln>
        </p:spPr>
      </p:cxnSp>
      <p:sp>
        <p:nvSpPr>
          <p:cNvPr id="257" name="TextBox 103"/>
          <p:cNvSpPr/>
          <p:nvPr/>
        </p:nvSpPr>
        <p:spPr>
          <a:xfrm>
            <a:off x="1700280" y="3478320"/>
            <a:ext cx="251208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Physical Constraints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58" name="Straight Arrow Connector 104"/>
          <p:cNvCxnSpPr/>
          <p:nvPr/>
        </p:nvCxnSpPr>
        <p:spPr>
          <a:xfrm flipV="1">
            <a:off x="8301600" y="3324240"/>
            <a:ext cx="1080" cy="203400"/>
          </a:xfrm>
          <a:prstGeom prst="straightConnector1">
            <a:avLst/>
          </a:prstGeom>
          <a:ln w="25400">
            <a:solidFill>
              <a:srgbClr val="aeaeae"/>
            </a:solidFill>
            <a:round/>
            <a:tailEnd len="lg" type="stealth" w="med"/>
          </a:ln>
        </p:spPr>
      </p:cxnSp>
      <p:sp>
        <p:nvSpPr>
          <p:cNvPr id="259" name="TextBox 105"/>
          <p:cNvSpPr/>
          <p:nvPr/>
        </p:nvSpPr>
        <p:spPr>
          <a:xfrm>
            <a:off x="7045200" y="3478320"/>
            <a:ext cx="251208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Physical Constraints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Rounded Rectangle 50"/>
          <p:cNvSpPr/>
          <p:nvPr/>
        </p:nvSpPr>
        <p:spPr>
          <a:xfrm>
            <a:off x="5735160" y="1906200"/>
            <a:ext cx="6222960" cy="1929960"/>
          </a:xfrm>
          <a:prstGeom prst="roundRect">
            <a:avLst>
              <a:gd name="adj" fmla="val 6447"/>
            </a:avLst>
          </a:prstGeom>
          <a:noFill/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61" name="Rounded Rectangle 2"/>
          <p:cNvSpPr/>
          <p:nvPr/>
        </p:nvSpPr>
        <p:spPr>
          <a:xfrm>
            <a:off x="398520" y="1906200"/>
            <a:ext cx="4890600" cy="1909440"/>
          </a:xfrm>
          <a:prstGeom prst="roundRect">
            <a:avLst>
              <a:gd name="adj" fmla="val 6033"/>
            </a:avLst>
          </a:prstGeom>
          <a:noFill/>
          <a:ln>
            <a:solidFill>
              <a:srgbClr val="092a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62" name="Right Arrow 6"/>
          <p:cNvSpPr/>
          <p:nvPr/>
        </p:nvSpPr>
        <p:spPr>
          <a:xfrm>
            <a:off x="5385240" y="2629800"/>
            <a:ext cx="257040" cy="581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</a:endParaRPr>
          </a:p>
        </p:txBody>
      </p:sp>
      <p:sp>
        <p:nvSpPr>
          <p:cNvPr id="263" name="Rounded Rectangle 11"/>
          <p:cNvSpPr/>
          <p:nvPr/>
        </p:nvSpPr>
        <p:spPr>
          <a:xfrm>
            <a:off x="493920" y="2510640"/>
            <a:ext cx="1256400" cy="807480"/>
          </a:xfrm>
          <a:prstGeom prst="roundRect">
            <a:avLst>
              <a:gd name="adj" fmla="val 10083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Input: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Multi-source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information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Rounded Rectangle 12"/>
          <p:cNvSpPr/>
          <p:nvPr/>
        </p:nvSpPr>
        <p:spPr>
          <a:xfrm>
            <a:off x="4157640" y="2508480"/>
            <a:ext cx="1039320" cy="806400"/>
          </a:xfrm>
          <a:prstGeom prst="roundRect">
            <a:avLst>
              <a:gd name="adj" fmla="val 9971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Output: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Wind field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5" name="Straight Arrow Connector 13"/>
          <p:cNvCxnSpPr>
            <a:stCxn id="263" idx="3"/>
            <a:endCxn id="266" idx="1"/>
          </p:cNvCxnSpPr>
          <p:nvPr/>
        </p:nvCxnSpPr>
        <p:spPr>
          <a:xfrm flipV="1">
            <a:off x="1750320" y="2913840"/>
            <a:ext cx="313920" cy="720"/>
          </a:xfrm>
          <a:prstGeom prst="straightConnector1">
            <a:avLst/>
          </a:prstGeom>
          <a:ln w="25400">
            <a:solidFill>
              <a:srgbClr val="aeaeae"/>
            </a:solidFill>
            <a:round/>
            <a:tailEnd len="lg" type="stealth" w="med"/>
          </a:ln>
        </p:spPr>
      </p:cxnSp>
      <p:sp>
        <p:nvSpPr>
          <p:cNvPr id="266" name="Rounded Rectangle 15"/>
          <p:cNvSpPr/>
          <p:nvPr/>
        </p:nvSpPr>
        <p:spPr>
          <a:xfrm>
            <a:off x="2063880" y="2510640"/>
            <a:ext cx="1784520" cy="806400"/>
          </a:xfrm>
          <a:prstGeom prst="roundRect">
            <a:avLst>
              <a:gd name="adj" fmla="val 9993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Conditional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diffusion model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TextBox 30"/>
          <p:cNvSpPr/>
          <p:nvPr/>
        </p:nvSpPr>
        <p:spPr>
          <a:xfrm>
            <a:off x="5756760" y="1910160"/>
            <a:ext cx="2766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000" spc="-1" strike="noStrike">
                <a:solidFill>
                  <a:schemeClr val="dk1"/>
                </a:solidFill>
                <a:latin typeface="Arial"/>
              </a:rPr>
              <a:t>(b) Online: Prediction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TextBox 31"/>
          <p:cNvSpPr/>
          <p:nvPr/>
        </p:nvSpPr>
        <p:spPr>
          <a:xfrm>
            <a:off x="413640" y="1912680"/>
            <a:ext cx="24847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000" spc="-1" strike="noStrike">
                <a:solidFill>
                  <a:schemeClr val="dk1"/>
                </a:solidFill>
                <a:latin typeface="Arial"/>
              </a:rPr>
              <a:t>(a) Offline: Pretrain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69" name="Straight Arrow Connector 40"/>
          <p:cNvCxnSpPr>
            <a:stCxn id="266" idx="3"/>
            <a:endCxn id="264" idx="1"/>
          </p:cNvCxnSpPr>
          <p:nvPr/>
        </p:nvCxnSpPr>
        <p:spPr>
          <a:xfrm flipV="1">
            <a:off x="3848400" y="2911680"/>
            <a:ext cx="309600" cy="2520"/>
          </a:xfrm>
          <a:prstGeom prst="straightConnector1">
            <a:avLst/>
          </a:prstGeom>
          <a:ln w="25400">
            <a:solidFill>
              <a:srgbClr val="aeaeae"/>
            </a:solidFill>
            <a:round/>
            <a:tailEnd len="lg" type="stealth" w="med"/>
          </a:ln>
        </p:spPr>
      </p:cxnSp>
      <p:sp>
        <p:nvSpPr>
          <p:cNvPr id="270" name="Rounded Rectangle 82"/>
          <p:cNvSpPr/>
          <p:nvPr/>
        </p:nvSpPr>
        <p:spPr>
          <a:xfrm>
            <a:off x="5828760" y="2516760"/>
            <a:ext cx="1256400" cy="807480"/>
          </a:xfrm>
          <a:prstGeom prst="roundRect">
            <a:avLst>
              <a:gd name="adj" fmla="val 10083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Input: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Multi-source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information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Rounded Rectangle 83"/>
          <p:cNvSpPr/>
          <p:nvPr/>
        </p:nvSpPr>
        <p:spPr>
          <a:xfrm>
            <a:off x="10834200" y="2514600"/>
            <a:ext cx="1039320" cy="806400"/>
          </a:xfrm>
          <a:prstGeom prst="roundRect">
            <a:avLst>
              <a:gd name="adj" fmla="val 9971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Output: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Wind field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2" name="Straight Arrow Connector 84"/>
          <p:cNvCxnSpPr>
            <a:stCxn id="270" idx="3"/>
            <a:endCxn id="273" idx="1"/>
          </p:cNvCxnSpPr>
          <p:nvPr/>
        </p:nvCxnSpPr>
        <p:spPr>
          <a:xfrm flipV="1">
            <a:off x="7085160" y="2919960"/>
            <a:ext cx="313920" cy="720"/>
          </a:xfrm>
          <a:prstGeom prst="straightConnector1">
            <a:avLst/>
          </a:prstGeom>
          <a:ln w="25400">
            <a:solidFill>
              <a:srgbClr val="aeaeae"/>
            </a:solidFill>
            <a:round/>
            <a:tailEnd len="lg" type="stealth" w="med"/>
          </a:ln>
        </p:spPr>
      </p:cxnSp>
      <p:sp>
        <p:nvSpPr>
          <p:cNvPr id="273" name="Rounded Rectangle 85"/>
          <p:cNvSpPr/>
          <p:nvPr/>
        </p:nvSpPr>
        <p:spPr>
          <a:xfrm>
            <a:off x="7398720" y="2516760"/>
            <a:ext cx="1784520" cy="806400"/>
          </a:xfrm>
          <a:prstGeom prst="roundRect">
            <a:avLst>
              <a:gd name="adj" fmla="val 9993"/>
            </a:avLst>
          </a:prstGeom>
          <a:noFill/>
          <a:ln>
            <a:solidFill>
              <a:srgbClr val="7474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Conditional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diffusion model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4" name="Straight Arrow Connector 87"/>
          <p:cNvCxnSpPr>
            <a:stCxn id="273" idx="3"/>
            <a:endCxn id="271" idx="1"/>
          </p:cNvCxnSpPr>
          <p:nvPr/>
        </p:nvCxnSpPr>
        <p:spPr>
          <a:xfrm flipV="1">
            <a:off x="9183240" y="2917800"/>
            <a:ext cx="1651320" cy="2520"/>
          </a:xfrm>
          <a:prstGeom prst="straightConnector1">
            <a:avLst/>
          </a:prstGeom>
          <a:ln w="25400">
            <a:solidFill>
              <a:srgbClr val="aeaeae"/>
            </a:solidFill>
            <a:round/>
            <a:tailEnd len="lg" type="stealth" w="med"/>
          </a:ln>
        </p:spPr>
      </p:cxnSp>
      <p:cxnSp>
        <p:nvCxnSpPr>
          <p:cNvPr id="275" name="Straight Arrow Connector 90"/>
          <p:cNvCxnSpPr/>
          <p:nvPr/>
        </p:nvCxnSpPr>
        <p:spPr>
          <a:xfrm>
            <a:off x="10002240" y="2705760"/>
            <a:ext cx="7920" cy="226440"/>
          </a:xfrm>
          <a:prstGeom prst="straightConnector1">
            <a:avLst/>
          </a:prstGeom>
          <a:ln w="25400">
            <a:solidFill>
              <a:srgbClr val="aeaeae"/>
            </a:solidFill>
            <a:round/>
            <a:tailEnd len="lg" type="stealth" w="med"/>
          </a:ln>
        </p:spPr>
      </p:cxnSp>
      <p:sp>
        <p:nvSpPr>
          <p:cNvPr id="276" name="Rounded Rectangle 94"/>
          <p:cNvSpPr/>
          <p:nvPr/>
        </p:nvSpPr>
        <p:spPr>
          <a:xfrm>
            <a:off x="9015120" y="2190600"/>
            <a:ext cx="1973520" cy="59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New multi-source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measurements</a:t>
            </a:r>
            <a:r>
              <a:rPr b="0" lang="en-US" sz="1600" spc="-1" strike="noStrike">
                <a:solidFill>
                  <a:schemeClr val="dk1"/>
                </a:solidFill>
                <a:latin typeface="Arial"/>
              </a:rPr>
              <a:t>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7" name="Straight Arrow Connector 95"/>
          <p:cNvCxnSpPr/>
          <p:nvPr/>
        </p:nvCxnSpPr>
        <p:spPr>
          <a:xfrm flipV="1">
            <a:off x="2956680" y="3323880"/>
            <a:ext cx="1080" cy="203760"/>
          </a:xfrm>
          <a:prstGeom prst="straightConnector1">
            <a:avLst/>
          </a:prstGeom>
          <a:ln w="25400">
            <a:solidFill>
              <a:srgbClr val="aeaeae"/>
            </a:solidFill>
            <a:round/>
            <a:tailEnd len="lg" type="stealth" w="med"/>
          </a:ln>
        </p:spPr>
      </p:cxnSp>
      <p:sp>
        <p:nvSpPr>
          <p:cNvPr id="278" name="TextBox 103"/>
          <p:cNvSpPr/>
          <p:nvPr/>
        </p:nvSpPr>
        <p:spPr>
          <a:xfrm>
            <a:off x="1700280" y="3478320"/>
            <a:ext cx="251208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Physical Constraints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9" name="Straight Arrow Connector 104"/>
          <p:cNvCxnSpPr/>
          <p:nvPr/>
        </p:nvCxnSpPr>
        <p:spPr>
          <a:xfrm flipV="1">
            <a:off x="8301600" y="3324240"/>
            <a:ext cx="1080" cy="203400"/>
          </a:xfrm>
          <a:prstGeom prst="straightConnector1">
            <a:avLst/>
          </a:prstGeom>
          <a:ln w="25400">
            <a:solidFill>
              <a:srgbClr val="aeaeae"/>
            </a:solidFill>
            <a:round/>
            <a:tailEnd len="lg" type="stealth" w="med"/>
          </a:ln>
        </p:spPr>
      </p:cxnSp>
      <p:sp>
        <p:nvSpPr>
          <p:cNvPr id="280" name="TextBox 105"/>
          <p:cNvSpPr/>
          <p:nvPr/>
        </p:nvSpPr>
        <p:spPr>
          <a:xfrm>
            <a:off x="7045200" y="3478320"/>
            <a:ext cx="251208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Arial"/>
              </a:rPr>
              <a:t>Physical Constraints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 pitchFamily="0" charset="1"/>
        <a:ea typeface=""/>
        <a:cs typeface=""/>
      </a:majorFont>
      <a:minorFont>
        <a:latin typeface="맑은 고딕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 pitchFamily="0" charset="1"/>
        <a:ea typeface=""/>
        <a:cs typeface=""/>
      </a:majorFont>
      <a:minorFont>
        <a:latin typeface="맑은 고딕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 pitchFamily="0" charset="1"/>
        <a:ea typeface=""/>
        <a:cs typeface=""/>
      </a:majorFont>
      <a:minorFont>
        <a:latin typeface="맑은 고딕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 pitchFamily="0" charset="1"/>
        <a:ea typeface=""/>
        <a:cs typeface=""/>
      </a:majorFont>
      <a:minorFont>
        <a:latin typeface="맑은 고딕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 pitchFamily="0" charset="1"/>
        <a:ea typeface=""/>
        <a:cs typeface=""/>
      </a:majorFont>
      <a:minorFont>
        <a:latin typeface="맑은 고딕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 pitchFamily="0" charset="1"/>
        <a:ea typeface=""/>
        <a:cs typeface=""/>
      </a:majorFont>
      <a:minorFont>
        <a:latin typeface="맑은 고딕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 pitchFamily="0" charset="1"/>
        <a:ea typeface=""/>
        <a:cs typeface=""/>
      </a:majorFont>
      <a:minorFont>
        <a:latin typeface="맑은 고딕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 pitchFamily="0" charset="1"/>
        <a:ea typeface=""/>
        <a:cs typeface=""/>
      </a:majorFont>
      <a:minorFont>
        <a:latin typeface="맑은 고딕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 pitchFamily="0" charset="1"/>
        <a:ea typeface=""/>
        <a:cs typeface=""/>
      </a:majorFont>
      <a:minorFont>
        <a:latin typeface="맑은 고딕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 pitchFamily="0" charset="1"/>
        <a:ea typeface=""/>
        <a:cs typeface=""/>
      </a:majorFont>
      <a:minorFont>
        <a:latin typeface="맑은 고딕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 pitchFamily="0" charset="1"/>
        <a:ea typeface=""/>
        <a:cs typeface=""/>
      </a:majorFont>
      <a:minorFont>
        <a:latin typeface="맑은 고딕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101231</TotalTime>
  <Application>LibreOffice/24.2.7.2$Linux_X86_64 LibreOffice_project/420$Build-2</Application>
  <AppVersion>15.0000</AppVersion>
  <Words>525</Words>
  <Paragraphs>229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2024-04-18T13:14:54Z</dcterms:created>
  <dc:creator>Solkeun Jee</dc:creator>
  <dc:description/>
  <dc:language>en-US</dc:language>
  <cp:lastModifiedBy/>
  <dcterms:modified xsi:type="dcterms:W3CDTF">2025-06-13T18:54:15Z</dcterms:modified>
  <cp:revision>628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13</vt:i4>
  </property>
</Properties>
</file>